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55"/>
  </p:notesMasterIdLst>
  <p:sldIdLst>
    <p:sldId id="256" r:id="rId2"/>
    <p:sldId id="345" r:id="rId3"/>
    <p:sldId id="342" r:id="rId4"/>
    <p:sldId id="262" r:id="rId5"/>
    <p:sldId id="263" r:id="rId6"/>
    <p:sldId id="264" r:id="rId7"/>
    <p:sldId id="266" r:id="rId8"/>
    <p:sldId id="267" r:id="rId9"/>
    <p:sldId id="268" r:id="rId10"/>
    <p:sldId id="346" r:id="rId11"/>
    <p:sldId id="273" r:id="rId12"/>
    <p:sldId id="274" r:id="rId13"/>
    <p:sldId id="275" r:id="rId14"/>
    <p:sldId id="276" r:id="rId15"/>
    <p:sldId id="277" r:id="rId16"/>
    <p:sldId id="347" r:id="rId17"/>
    <p:sldId id="348" r:id="rId18"/>
    <p:sldId id="349" r:id="rId19"/>
    <p:sldId id="284" r:id="rId20"/>
    <p:sldId id="351" r:id="rId21"/>
    <p:sldId id="285" r:id="rId22"/>
    <p:sldId id="283" r:id="rId23"/>
    <p:sldId id="280" r:id="rId24"/>
    <p:sldId id="297" r:id="rId25"/>
    <p:sldId id="358" r:id="rId26"/>
    <p:sldId id="298" r:id="rId27"/>
    <p:sldId id="299" r:id="rId28"/>
    <p:sldId id="300" r:id="rId29"/>
    <p:sldId id="303" r:id="rId30"/>
    <p:sldId id="304" r:id="rId31"/>
    <p:sldId id="305" r:id="rId32"/>
    <p:sldId id="306" r:id="rId33"/>
    <p:sldId id="308" r:id="rId34"/>
    <p:sldId id="309" r:id="rId35"/>
    <p:sldId id="310" r:id="rId36"/>
    <p:sldId id="313" r:id="rId37"/>
    <p:sldId id="311" r:id="rId38"/>
    <p:sldId id="312" r:id="rId39"/>
    <p:sldId id="326" r:id="rId40"/>
    <p:sldId id="324" r:id="rId41"/>
    <p:sldId id="327" r:id="rId42"/>
    <p:sldId id="329" r:id="rId43"/>
    <p:sldId id="330" r:id="rId44"/>
    <p:sldId id="325" r:id="rId45"/>
    <p:sldId id="331" r:id="rId46"/>
    <p:sldId id="333" r:id="rId47"/>
    <p:sldId id="334" r:id="rId48"/>
    <p:sldId id="335" r:id="rId49"/>
    <p:sldId id="336" r:id="rId50"/>
    <p:sldId id="363" r:id="rId51"/>
    <p:sldId id="337" r:id="rId52"/>
    <p:sldId id="340" r:id="rId53"/>
    <p:sldId id="341"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9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7" d="100"/>
          <a:sy n="197" d="100"/>
        </p:scale>
        <p:origin x="744" y="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c43590e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c43590e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c43590e0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c43590e0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84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c1fef6bcd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c1fef6bcd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c43590e0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c43590e0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c43590e0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c43590e0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c1fef6bcd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c1fef6bc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c53439ea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c53439ea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c1fef6bc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c1fef6bc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c1fef6bc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c1fef6bc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621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c1fef6b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c1fef6b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c53439ea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c53439ea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555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c53439e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c53439e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c1fef6bc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c1fef6bc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c1fef6bc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c1fef6bc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52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c53645356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c53645356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c1fef6bc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6c1fef6bc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c43590e08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c43590e0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c53439ea7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c53439ea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c53439ea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c53439ea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c53439ea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c53439ea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c53439ea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c53439ea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553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c53645356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6c53645356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6c53645356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6c53645356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c53645356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c53645356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c43590e0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c43590e0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c1fef6bc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6c1fef6bc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c43590e08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c43590e0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6c43590e0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6c43590e0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6c53439ea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6c53439ea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6c5364535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6c5364535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c5364535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c5364535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c1fef6bc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c1fef6bc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6c1fef6bc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6c1fef6bc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5364535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536453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c5364535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6c5364535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6c1fef6bc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6c1fef6bc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6c1fef6bcd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6c1fef6bc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c1fef6bcd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6c1fef6bc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6c1fef6bcd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6c1fef6bc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6c1fef6bcd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6c1fef6bc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957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6c1fef6bcd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6c1fef6bc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6c43590e0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6c43590e0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c5364535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c5364535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6c43590e0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6c43590e0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c43590e0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c43590e0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c1fef6bcd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c1fef6bcd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c43590e0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c43590e0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c43590e0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c43590e0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Rounded Rectangle 5"/>
          <p:cNvSpPr/>
          <p:nvPr/>
        </p:nvSpPr>
        <p:spPr>
          <a:xfrm>
            <a:off x="102867" y="4789359"/>
            <a:ext cx="8913544" cy="318701"/>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92D050"/>
          </a:solidFill>
          <a:ln w="12600" cap="flat">
            <a:solidFill>
              <a:srgbClr val="41719C"/>
            </a:solidFill>
            <a:prstDash val="solid"/>
            <a:miter/>
          </a:ln>
        </p:spPr>
        <p:txBody>
          <a:bodyPr vert="horz" wrap="square" lIns="82941" tIns="41471" rIns="82941" bIns="41471" anchor="ctr" anchorCtr="1" compatLnSpc="0">
            <a:noAutofit/>
          </a:bodyPr>
          <a:lstStyle/>
          <a:p>
            <a:pPr marL="0" marR="0" lvl="0" indent="0" algn="l" defTabSz="829452"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33" b="0" i="0" u="none" strike="noStrike" kern="1200" cap="none" spc="0" baseline="0">
              <a:solidFill>
                <a:srgbClr val="000000"/>
              </a:solidFill>
              <a:uFillTx/>
              <a:latin typeface="Liberation Sans" pitchFamily="18"/>
              <a:ea typeface="Noto Sans CJK SC Regular" pitchFamily="2"/>
              <a:cs typeface="Lohit Devanagari" pitchFamily="2"/>
            </a:endParaRPr>
          </a:p>
        </p:txBody>
      </p:sp>
      <p:sp>
        <p:nvSpPr>
          <p:cNvPr id="3" name="Footer Placeholder 2"/>
          <p:cNvSpPr txBox="1">
            <a:spLocks noGrp="1"/>
          </p:cNvSpPr>
          <p:nvPr>
            <p:ph type="ftr" sz="quarter" idx="9"/>
          </p:nvPr>
        </p:nvSpPr>
        <p:spPr>
          <a:xfrm>
            <a:off x="102867" y="4792977"/>
            <a:ext cx="4961295" cy="354299"/>
          </a:xfrm>
        </p:spPr>
        <p:txBody>
          <a:bodyPr anchorCtr="0"/>
          <a:lstStyle>
            <a:lvl1pPr algn="l">
              <a:defRPr>
                <a:latin typeface="Gill Sans MT" pitchFamily="34"/>
              </a:defRPr>
            </a:lvl1pPr>
          </a:lstStyle>
          <a:p>
            <a:r>
              <a:rPr lang="fr-FR" dirty="0" err="1" smtClean="0"/>
              <a:t>Astroparticle</a:t>
            </a:r>
            <a:r>
              <a:rPr lang="fr-FR" dirty="0" smtClean="0"/>
              <a:t> </a:t>
            </a:r>
            <a:r>
              <a:rPr lang="fr-FR" dirty="0" err="1" smtClean="0"/>
              <a:t>Physics</a:t>
            </a:r>
            <a:r>
              <a:rPr lang="fr-FR" dirty="0" smtClean="0"/>
              <a:t> - Part 6 </a:t>
            </a:r>
            <a:r>
              <a:rPr lang="fr-FR" dirty="0" err="1" smtClean="0"/>
              <a:t>Searches</a:t>
            </a:r>
            <a:r>
              <a:rPr lang="fr-FR" dirty="0" smtClean="0"/>
              <a:t> for </a:t>
            </a:r>
            <a:r>
              <a:rPr lang="fr-FR" dirty="0" err="1" smtClean="0"/>
              <a:t>Dark</a:t>
            </a:r>
            <a:r>
              <a:rPr lang="fr-FR" dirty="0" smtClean="0"/>
              <a:t> </a:t>
            </a:r>
            <a:r>
              <a:rPr lang="fr-FR" dirty="0" err="1" smtClean="0"/>
              <a:t>Matter</a:t>
            </a:r>
            <a:endParaRPr lang="fr-FR" dirty="0"/>
          </a:p>
        </p:txBody>
      </p:sp>
      <p:sp>
        <p:nvSpPr>
          <p:cNvPr id="4" name="Slide Number Placeholder 3"/>
          <p:cNvSpPr txBox="1">
            <a:spLocks noGrp="1"/>
          </p:cNvSpPr>
          <p:nvPr>
            <p:ph type="sldNum" sz="quarter" idx="8"/>
          </p:nvPr>
        </p:nvSpPr>
        <p:spPr>
          <a:xfrm>
            <a:off x="6733815" y="4771559"/>
            <a:ext cx="2130092" cy="354299"/>
          </a:xfrm>
        </p:spPr>
        <p:txBody>
          <a:bodyPr/>
          <a:lstStyle>
            <a:lvl1pPr>
              <a:defRPr>
                <a:latin typeface="Gill Sans MT" pitchFamily="34"/>
              </a:defRPr>
            </a:lvl1pPr>
          </a:lstStyle>
          <a:p>
            <a:pPr lvl="0"/>
            <a:fld id="{EFA2B790-1167-4BC0-A17A-40DFB103CBD3}" type="slidenum">
              <a:t>‹#›</a:t>
            </a:fld>
            <a:endParaRPr lang="en-US" dirty="0"/>
          </a:p>
        </p:txBody>
      </p:sp>
      <p:sp>
        <p:nvSpPr>
          <p:cNvPr id="6" name="Title 5"/>
          <p:cNvSpPr txBox="1">
            <a:spLocks noGrp="1"/>
          </p:cNvSpPr>
          <p:nvPr>
            <p:ph type="title" idx="4294967295"/>
          </p:nvPr>
        </p:nvSpPr>
        <p:spPr>
          <a:xfrm>
            <a:off x="457170" y="205063"/>
            <a:ext cx="8229090" cy="858473"/>
          </a:xfrm>
        </p:spPr>
        <p:txBody>
          <a:bodyPr/>
          <a:lstStyle>
            <a:lvl1pPr>
              <a:defRPr/>
            </a:lvl1pPr>
          </a:lstStyle>
          <a:p>
            <a:pPr lvl="0"/>
            <a:endParaRPr lang="en-US"/>
          </a:p>
        </p:txBody>
      </p:sp>
      <p:sp>
        <p:nvSpPr>
          <p:cNvPr id="7" name="Text Placeholder 6"/>
          <p:cNvSpPr txBox="1">
            <a:spLocks noGrp="1"/>
          </p:cNvSpPr>
          <p:nvPr>
            <p:ph type="body" idx="4294967295"/>
          </p:nvPr>
        </p:nvSpPr>
        <p:spPr>
          <a:xfrm>
            <a:off x="457170" y="1203301"/>
            <a:ext cx="8229090" cy="2982943"/>
          </a:xfrm>
        </p:spPr>
        <p:txBody>
          <a:bodyPr/>
          <a:lstStyle>
            <a:lvl1pPr>
              <a:buNone/>
              <a:defRPr/>
            </a:lvl1pPr>
          </a:lstStyle>
          <a:p>
            <a:pPr lvl="0"/>
            <a:endParaRPr lang="en-US"/>
          </a:p>
        </p:txBody>
      </p:sp>
      <p:sp>
        <p:nvSpPr>
          <p:cNvPr id="8" name="Rounded Rectangle 5"/>
          <p:cNvSpPr/>
          <p:nvPr userDrawn="1"/>
        </p:nvSpPr>
        <p:spPr>
          <a:xfrm>
            <a:off x="102867" y="113727"/>
            <a:ext cx="8913544" cy="318701"/>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92D050"/>
          </a:solidFill>
          <a:ln w="12600" cap="flat">
            <a:solidFill>
              <a:srgbClr val="41719C"/>
            </a:solidFill>
            <a:prstDash val="solid"/>
            <a:miter/>
          </a:ln>
        </p:spPr>
        <p:txBody>
          <a:bodyPr vert="horz" wrap="square" lIns="82941" tIns="41471" rIns="82941" bIns="41471" anchor="ctr" anchorCtr="1" compatLnSpc="0">
            <a:noAutofit/>
          </a:bodyPr>
          <a:lstStyle/>
          <a:p>
            <a:pPr marL="0" marR="0" lvl="0" indent="0" algn="l" defTabSz="829452"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33" b="0" i="0" u="none" strike="noStrike" kern="1200" cap="none" spc="0" baseline="0">
              <a:solidFill>
                <a:srgbClr val="000000"/>
              </a:solidFill>
              <a:uFillTx/>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4175841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0911.4994.pdf" TargetMode="External"/><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s://arxiv.org/pdf/1006.4384.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https://indico.cern.ch/event/606690/contributions/2656661/attachments/1497909/2332228/kristian-hahn-LHCDM-TAUP201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hyperlink" Target="https://arxiv.org/pdf/1903.03026.pdf"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en.wikipedia.org/wiki/Neutrino"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hyperlink" Target="https://en.wikipedia.org/wiki/Double_electron_capture#Neutrinoless_double_electron_capture" TargetMode="External"/><Relationship Id="rId5" Type="http://schemas.openxmlformats.org/officeDocument/2006/relationships/hyperlink" Target="https://en.wikipedia.org/wiki/Double_electron_capture" TargetMode="External"/><Relationship Id="rId4" Type="http://schemas.openxmlformats.org/officeDocument/2006/relationships/hyperlink" Target="https://en.wikipedia.org/wiki/Nature_(journa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hyperlink" Target="http://www.cresst.de/"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1904.01155.pdf"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pdf/1904.01155.pdf" TargetMode="External"/><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1.xml"/><Relationship Id="rId5" Type="http://schemas.openxmlformats.org/officeDocument/2006/relationships/image" Target="../media/image93.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pdg.lbl.gov/2019/reviews/rpp2018-rev-astrophysical-constants.pdf"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001.3651.pdf"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8" name="Rectangle 7"/>
          <p:cNvSpPr/>
          <p:nvPr/>
        </p:nvSpPr>
        <p:spPr>
          <a:xfrm>
            <a:off x="-43543" y="0"/>
            <a:ext cx="9245600" cy="51864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oogle Shape;54;p13"/>
          <p:cNvPicPr preferRelativeResize="0"/>
          <p:nvPr/>
        </p:nvPicPr>
        <p:blipFill rotWithShape="1">
          <a:blip r:embed="rId3">
            <a:alphaModFix/>
          </a:blip>
          <a:srcRect l="3266" t="14916" r="4729" b="2988"/>
          <a:stretch/>
        </p:blipFill>
        <p:spPr>
          <a:xfrm>
            <a:off x="787880" y="739493"/>
            <a:ext cx="3704292" cy="1730338"/>
          </a:xfrm>
          <a:prstGeom prst="rect">
            <a:avLst/>
          </a:prstGeom>
          <a:noFill/>
          <a:ln>
            <a:noFill/>
          </a:ln>
        </p:spPr>
      </p:pic>
      <p:pic>
        <p:nvPicPr>
          <p:cNvPr id="55" name="Google Shape;55;p13"/>
          <p:cNvPicPr preferRelativeResize="0"/>
          <p:nvPr/>
        </p:nvPicPr>
        <p:blipFill rotWithShape="1">
          <a:blip r:embed="rId4">
            <a:alphaModFix/>
          </a:blip>
          <a:srcRect l="17812" t="1065" r="16929"/>
          <a:stretch/>
        </p:blipFill>
        <p:spPr>
          <a:xfrm>
            <a:off x="3401404" y="2493173"/>
            <a:ext cx="2181536" cy="2211009"/>
          </a:xfrm>
          <a:prstGeom prst="rect">
            <a:avLst/>
          </a:prstGeom>
          <a:noFill/>
          <a:ln>
            <a:noFill/>
          </a:ln>
        </p:spPr>
      </p:pic>
      <p:pic>
        <p:nvPicPr>
          <p:cNvPr id="56" name="Google Shape;56;p13"/>
          <p:cNvPicPr preferRelativeResize="0"/>
          <p:nvPr/>
        </p:nvPicPr>
        <p:blipFill rotWithShape="1">
          <a:blip r:embed="rId5">
            <a:alphaModFix/>
          </a:blip>
          <a:srcRect l="2914" t="7894" r="2403" b="7333"/>
          <a:stretch/>
        </p:blipFill>
        <p:spPr>
          <a:xfrm>
            <a:off x="5703669" y="1088215"/>
            <a:ext cx="2772230" cy="1693334"/>
          </a:xfrm>
          <a:prstGeom prst="rect">
            <a:avLst/>
          </a:prstGeom>
          <a:noFill/>
          <a:ln>
            <a:noFill/>
          </a:ln>
        </p:spPr>
      </p:pic>
      <p:sp>
        <p:nvSpPr>
          <p:cNvPr id="9" name="TextBox 8"/>
          <p:cNvSpPr txBox="1"/>
          <p:nvPr/>
        </p:nvSpPr>
        <p:spPr>
          <a:xfrm>
            <a:off x="4721981" y="243102"/>
            <a:ext cx="4422019" cy="461665"/>
          </a:xfrm>
          <a:prstGeom prst="rect">
            <a:avLst/>
          </a:prstGeom>
          <a:noFill/>
        </p:spPr>
        <p:txBody>
          <a:bodyPr wrap="square" rtlCol="0">
            <a:spAutoFit/>
          </a:bodyPr>
          <a:lstStyle/>
          <a:p>
            <a:r>
              <a:rPr lang="en-US" sz="2400" dirty="0" smtClean="0">
                <a:solidFill>
                  <a:schemeClr val="accent3">
                    <a:lumMod val="60000"/>
                    <a:lumOff val="40000"/>
                  </a:schemeClr>
                </a:solidFill>
                <a:latin typeface="Comic Sans MS" panose="030F0702030302020204" pitchFamily="66" charset="0"/>
              </a:rPr>
              <a:t>Searches for Dark Matter</a:t>
            </a:r>
            <a:endParaRPr lang="en-US" sz="2400" dirty="0">
              <a:solidFill>
                <a:schemeClr val="accent3">
                  <a:lumMod val="60000"/>
                  <a:lumOff val="40000"/>
                </a:schemeClr>
              </a:solidFill>
              <a:latin typeface="Comic Sans MS" panose="030F0702030302020204" pitchFamily="66" charset="0"/>
            </a:endParaRPr>
          </a:p>
        </p:txBody>
      </p:sp>
      <p:sp>
        <p:nvSpPr>
          <p:cNvPr id="14" name="TextBox 6"/>
          <p:cNvSpPr txBox="1"/>
          <p:nvPr/>
        </p:nvSpPr>
        <p:spPr>
          <a:xfrm>
            <a:off x="80297" y="3716327"/>
            <a:ext cx="3509640" cy="1346755"/>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dirty="0" err="1">
                <a:solidFill>
                  <a:schemeClr val="accent3">
                    <a:lumMod val="60000"/>
                    <a:lumOff val="40000"/>
                  </a:schemeClr>
                </a:solidFill>
                <a:uFillTx/>
                <a:latin typeface="Kristen ITC" pitchFamily="66"/>
                <a:ea typeface="Noto Sans CJK SC Regular" pitchFamily="2"/>
                <a:cs typeface="Lohit Devanagari" pitchFamily="2"/>
              </a:rPr>
              <a:t>Astroparticle</a:t>
            </a:r>
            <a:r>
              <a:rPr lang="en-US" sz="2400" b="0" i="0" u="none" strike="noStrike" kern="1200" cap="none" spc="0" baseline="0" dirty="0">
                <a:solidFill>
                  <a:schemeClr val="accent3">
                    <a:lumMod val="60000"/>
                    <a:lumOff val="40000"/>
                  </a:schemeClr>
                </a:solidFill>
                <a:uFillTx/>
                <a:latin typeface="Kristen ITC" pitchFamily="66"/>
                <a:ea typeface="Noto Sans CJK SC Regular" pitchFamily="2"/>
                <a:cs typeface="Lohit Devanagari" pitchFamily="2"/>
              </a:rPr>
              <a:t> Physics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de-AT" sz="2400" b="0" i="0" u="none" strike="noStrike" kern="1200" cap="none" spc="0" baseline="0">
                <a:solidFill>
                  <a:schemeClr val="accent3">
                    <a:lumMod val="60000"/>
                    <a:lumOff val="40000"/>
                  </a:schemeClr>
                </a:solidFill>
                <a:uFillTx/>
                <a:latin typeface="Kristen ITC" pitchFamily="66"/>
                <a:ea typeface="Noto Sans CJK SC Regular" pitchFamily="2"/>
                <a:cs typeface="Lohit Devanagari" pitchFamily="2"/>
              </a:rPr>
              <a:t>Part </a:t>
            </a:r>
            <a:r>
              <a:rPr lang="de-AT" sz="2400" kern="1200" dirty="0">
                <a:solidFill>
                  <a:schemeClr val="accent3">
                    <a:lumMod val="60000"/>
                    <a:lumOff val="40000"/>
                  </a:schemeClr>
                </a:solidFill>
                <a:latin typeface="Kristen ITC" pitchFamily="66"/>
                <a:ea typeface="Noto Sans CJK SC Regular" pitchFamily="2"/>
                <a:cs typeface="Lohit Devanagari" pitchFamily="2"/>
              </a:rPr>
              <a:t>7</a:t>
            </a:r>
            <a:r>
              <a:rPr lang="en-US" sz="2400" b="0" i="0" u="none" strike="noStrike" kern="1200" cap="none" spc="0" baseline="0" smtClean="0">
                <a:solidFill>
                  <a:schemeClr val="accent3">
                    <a:lumMod val="60000"/>
                    <a:lumOff val="40000"/>
                  </a:schemeClr>
                </a:solidFill>
                <a:uFillTx/>
                <a:latin typeface="Kristen ITC" pitchFamily="66"/>
                <a:ea typeface="Noto Sans CJK SC Regular" pitchFamily="2"/>
                <a:cs typeface="Lohit Devanagari" pitchFamily="2"/>
              </a:rPr>
              <a:t> </a:t>
            </a:r>
            <a:r>
              <a:rPr lang="en-US" sz="2400" b="0" i="0" u="none" strike="noStrike" kern="1200" cap="none" spc="0" baseline="0" dirty="0">
                <a:solidFill>
                  <a:schemeClr val="accent3">
                    <a:lumMod val="60000"/>
                    <a:lumOff val="40000"/>
                  </a:schemeClr>
                </a:solidFill>
                <a:uFillTx/>
                <a:latin typeface="Kristen ITC" pitchFamily="66"/>
                <a:ea typeface="Noto Sans CJK SC Regular" pitchFamily="2"/>
                <a:cs typeface="Lohit Devanagari" pitchFamily="2"/>
              </a:rPr>
              <a:t>– WS 2019</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de-AT" sz="2400" b="0" i="0" u="none" strike="noStrike" kern="1200" cap="none" spc="0" baseline="0" dirty="0">
                <a:solidFill>
                  <a:schemeClr val="accent3">
                    <a:lumMod val="60000"/>
                    <a:lumOff val="40000"/>
                  </a:schemeClr>
                </a:solidFill>
                <a:uFillTx/>
                <a:latin typeface="Kristen ITC" pitchFamily="66"/>
                <a:ea typeface="Noto Sans CJK SC Regular" pitchFamily="2"/>
                <a:cs typeface="Lohit Devanagari" pitchFamily="2"/>
              </a:rPr>
              <a:t>Federico Ambrogi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3">
            <a:alphaModFix/>
          </a:blip>
          <a:srcRect l="20070" t="4185" r="53363" b="2591"/>
          <a:stretch/>
        </p:blipFill>
        <p:spPr>
          <a:xfrm>
            <a:off x="232719" y="515657"/>
            <a:ext cx="3188907" cy="4075065"/>
          </a:xfrm>
          <a:prstGeom prst="rect">
            <a:avLst/>
          </a:prstGeom>
          <a:noFill/>
          <a:ln>
            <a:noFill/>
          </a:ln>
        </p:spPr>
      </p:pic>
      <p:sp>
        <p:nvSpPr>
          <p:cNvPr id="135" name="Google Shape;135;p25"/>
          <p:cNvSpPr txBox="1"/>
          <p:nvPr/>
        </p:nvSpPr>
        <p:spPr>
          <a:xfrm>
            <a:off x="3956922" y="1179336"/>
            <a:ext cx="6126600" cy="9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000" dirty="0" smtClean="0"/>
              <a:t>... replace </a:t>
            </a:r>
            <a:r>
              <a:rPr lang="it" sz="2000" dirty="0"/>
              <a:t>with any other </a:t>
            </a:r>
            <a:r>
              <a:rPr lang="it" sz="2000" dirty="0" smtClean="0"/>
              <a:t>DM </a:t>
            </a:r>
            <a:r>
              <a:rPr lang="it" sz="2000" dirty="0"/>
              <a:t>candidate</a:t>
            </a:r>
            <a:endParaRPr sz="2000" dirty="0"/>
          </a:p>
        </p:txBody>
      </p:sp>
      <p:pic>
        <p:nvPicPr>
          <p:cNvPr id="136" name="Google Shape;136;p25"/>
          <p:cNvPicPr preferRelativeResize="0"/>
          <p:nvPr/>
        </p:nvPicPr>
        <p:blipFill>
          <a:blip r:embed="rId4">
            <a:alphaModFix/>
          </a:blip>
          <a:stretch>
            <a:fillRect/>
          </a:stretch>
        </p:blipFill>
        <p:spPr>
          <a:xfrm>
            <a:off x="5220897" y="1843549"/>
            <a:ext cx="1917322" cy="1450258"/>
          </a:xfrm>
          <a:prstGeom prst="rect">
            <a:avLst/>
          </a:prstGeom>
          <a:noFill/>
          <a:ln>
            <a:noFill/>
          </a:ln>
        </p:spPr>
      </p:pic>
      <p:cxnSp>
        <p:nvCxnSpPr>
          <p:cNvPr id="5" name="Straight Arrow Connector 4"/>
          <p:cNvCxnSpPr/>
          <p:nvPr/>
        </p:nvCxnSpPr>
        <p:spPr>
          <a:xfrm flipH="1">
            <a:off x="1774723" y="1445342"/>
            <a:ext cx="2133600" cy="184846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8"/>
          </p:nvPr>
        </p:nvSpPr>
        <p:spPr/>
        <p:txBody>
          <a:bodyPr/>
          <a:lstStyle/>
          <a:p>
            <a:pPr lvl="0"/>
            <a:fld id="{EFA2B790-1167-4BC0-A17A-40DFB103CBD3}" type="slidenum">
              <a:rPr lang="en-US" smtClean="0"/>
              <a:t>10</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extLst>
      <p:ext uri="{BB962C8B-B14F-4D97-AF65-F5344CB8AC3E}">
        <p14:creationId xmlns:p14="http://schemas.microsoft.com/office/powerpoint/2010/main" val="5609334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0"/>
          <p:cNvPicPr preferRelativeResize="0"/>
          <p:nvPr/>
        </p:nvPicPr>
        <p:blipFill>
          <a:blip r:embed="rId3">
            <a:alphaModFix/>
          </a:blip>
          <a:stretch>
            <a:fillRect/>
          </a:stretch>
        </p:blipFill>
        <p:spPr>
          <a:xfrm>
            <a:off x="501171" y="671885"/>
            <a:ext cx="4779049" cy="3543800"/>
          </a:xfrm>
          <a:prstGeom prst="rect">
            <a:avLst/>
          </a:prstGeom>
          <a:noFill/>
          <a:ln>
            <a:noFill/>
          </a:ln>
        </p:spPr>
      </p:pic>
      <p:pic>
        <p:nvPicPr>
          <p:cNvPr id="162" name="Google Shape;162;p30"/>
          <p:cNvPicPr preferRelativeResize="0"/>
          <p:nvPr/>
        </p:nvPicPr>
        <p:blipFill>
          <a:blip r:embed="rId4">
            <a:alphaModFix/>
          </a:blip>
          <a:stretch>
            <a:fillRect/>
          </a:stretch>
        </p:blipFill>
        <p:spPr>
          <a:xfrm>
            <a:off x="5855100" y="2851251"/>
            <a:ext cx="2754476" cy="1795023"/>
          </a:xfrm>
          <a:prstGeom prst="rect">
            <a:avLst/>
          </a:prstGeom>
          <a:noFill/>
          <a:ln>
            <a:noFill/>
          </a:ln>
        </p:spPr>
      </p:pic>
      <p:pic>
        <p:nvPicPr>
          <p:cNvPr id="163" name="Google Shape;163;p30"/>
          <p:cNvPicPr preferRelativeResize="0"/>
          <p:nvPr/>
        </p:nvPicPr>
        <p:blipFill>
          <a:blip r:embed="rId5">
            <a:alphaModFix/>
          </a:blip>
          <a:stretch>
            <a:fillRect/>
          </a:stretch>
        </p:blipFill>
        <p:spPr>
          <a:xfrm>
            <a:off x="5855100" y="724299"/>
            <a:ext cx="2754476" cy="1834500"/>
          </a:xfrm>
          <a:prstGeom prst="rect">
            <a:avLst/>
          </a:prstGeom>
          <a:noFill/>
          <a:ln>
            <a:noFill/>
          </a:ln>
        </p:spPr>
      </p:pic>
      <p:sp>
        <p:nvSpPr>
          <p:cNvPr id="4" name="Rectangle 3"/>
          <p:cNvSpPr/>
          <p:nvPr/>
        </p:nvSpPr>
        <p:spPr>
          <a:xfrm>
            <a:off x="67382" y="110090"/>
            <a:ext cx="3199915" cy="307777"/>
          </a:xfrm>
          <a:prstGeom prst="rect">
            <a:avLst/>
          </a:prstGeom>
        </p:spPr>
        <p:txBody>
          <a:bodyPr wrap="none">
            <a:spAutoFit/>
          </a:bodyPr>
          <a:lstStyle/>
          <a:p>
            <a:r>
              <a:rPr lang="fr-FR" dirty="0"/>
              <a:t>« </a:t>
            </a:r>
            <a:r>
              <a:rPr lang="fr-FR" dirty="0" err="1"/>
              <a:t>M</a:t>
            </a:r>
            <a:r>
              <a:rPr lang="fr-FR" dirty="0" err="1" smtClean="0"/>
              <a:t>ake</a:t>
            </a:r>
            <a:r>
              <a:rPr lang="fr-FR" dirty="0" smtClean="0"/>
              <a:t> </a:t>
            </a:r>
            <a:r>
              <a:rPr lang="fr-FR" dirty="0" err="1"/>
              <a:t>it</a:t>
            </a:r>
            <a:r>
              <a:rPr lang="fr-FR" dirty="0"/>
              <a:t> </a:t>
            </a:r>
            <a:r>
              <a:rPr lang="fr-FR" dirty="0" smtClean="0"/>
              <a:t>» : DM </a:t>
            </a:r>
            <a:r>
              <a:rPr lang="fr-FR" dirty="0" err="1" smtClean="0"/>
              <a:t>Searches</a:t>
            </a:r>
            <a:r>
              <a:rPr lang="fr-FR" dirty="0" smtClean="0"/>
              <a:t> at the LHC</a:t>
            </a:r>
            <a:endParaRPr lang="fr-FR" dirty="0"/>
          </a:p>
        </p:txBody>
      </p:sp>
      <p:cxnSp>
        <p:nvCxnSpPr>
          <p:cNvPr id="7" name="Straight Arrow Connector 6"/>
          <p:cNvCxnSpPr/>
          <p:nvPr/>
        </p:nvCxnSpPr>
        <p:spPr>
          <a:xfrm flipH="1" flipV="1">
            <a:off x="3062514" y="724299"/>
            <a:ext cx="2506134" cy="19010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936724" y="2123925"/>
            <a:ext cx="2786743" cy="1538513"/>
          </a:xfrm>
          <a:prstGeom prst="straightConnector1">
            <a:avLst/>
          </a:prstGeom>
          <a:ln w="28575">
            <a:solidFill>
              <a:srgbClr val="0049F8"/>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isultato immagini per cms compact muon solenoid&quot;"/>
          <p:cNvPicPr>
            <a:picLocks noChangeAspect="1" noChangeArrowheads="1"/>
          </p:cNvPicPr>
          <p:nvPr/>
        </p:nvPicPr>
        <p:blipFill rotWithShape="1">
          <a:blip r:embed="rId6">
            <a:extLst>
              <a:ext uri="{28A0092B-C50C-407E-A947-70E740481C1C}">
                <a14:useLocalDpi xmlns:a14="http://schemas.microsoft.com/office/drawing/2010/main" val="0"/>
              </a:ext>
            </a:extLst>
          </a:blip>
          <a:srcRect l="14822" t="15346" r="12537" b="13611"/>
          <a:stretch/>
        </p:blipFill>
        <p:spPr bwMode="auto">
          <a:xfrm>
            <a:off x="7963504" y="778226"/>
            <a:ext cx="590248" cy="6047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6775" y="4259786"/>
            <a:ext cx="933509" cy="3267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8"/>
          </p:nvPr>
        </p:nvSpPr>
        <p:spPr/>
        <p:txBody>
          <a:bodyPr/>
          <a:lstStyle/>
          <a:p>
            <a:pPr lvl="0"/>
            <a:fld id="{EFA2B790-1167-4BC0-A17A-40DFB103CBD3}" type="slidenum">
              <a:rPr lang="en-US" smtClean="0"/>
              <a:t>11</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p:nvPr/>
        </p:nvSpPr>
        <p:spPr>
          <a:xfrm>
            <a:off x="255328" y="583875"/>
            <a:ext cx="28806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u="sng" dirty="0">
                <a:solidFill>
                  <a:schemeClr val="hlink"/>
                </a:solidFill>
                <a:hlinkClick r:id="rId3"/>
              </a:rPr>
              <a:t>https://arxiv.org/pdf/0911.4994.pdf</a:t>
            </a:r>
            <a:endParaRPr dirty="0"/>
          </a:p>
        </p:txBody>
      </p:sp>
      <p:pic>
        <p:nvPicPr>
          <p:cNvPr id="169" name="Google Shape;169;p31"/>
          <p:cNvPicPr preferRelativeResize="0"/>
          <p:nvPr/>
        </p:nvPicPr>
        <p:blipFill rotWithShape="1">
          <a:blip r:embed="rId4">
            <a:alphaModFix/>
          </a:blip>
          <a:srcRect t="49202" r="2950"/>
          <a:stretch/>
        </p:blipFill>
        <p:spPr>
          <a:xfrm>
            <a:off x="112042" y="877671"/>
            <a:ext cx="2123158" cy="1894557"/>
          </a:xfrm>
          <a:prstGeom prst="rect">
            <a:avLst/>
          </a:prstGeom>
          <a:noFill/>
          <a:ln>
            <a:noFill/>
          </a:ln>
        </p:spPr>
      </p:pic>
      <p:pic>
        <p:nvPicPr>
          <p:cNvPr id="170" name="Google Shape;170;p31"/>
          <p:cNvPicPr preferRelativeResize="0"/>
          <p:nvPr/>
        </p:nvPicPr>
        <p:blipFill rotWithShape="1">
          <a:blip r:embed="rId4">
            <a:alphaModFix/>
          </a:blip>
          <a:srcRect b="51555"/>
          <a:stretch/>
        </p:blipFill>
        <p:spPr>
          <a:xfrm>
            <a:off x="2264438" y="877670"/>
            <a:ext cx="2143067" cy="1894557"/>
          </a:xfrm>
          <a:prstGeom prst="rect">
            <a:avLst/>
          </a:prstGeom>
          <a:noFill/>
          <a:ln>
            <a:noFill/>
          </a:ln>
        </p:spPr>
      </p:pic>
      <p:sp>
        <p:nvSpPr>
          <p:cNvPr id="171" name="Google Shape;171;p31"/>
          <p:cNvSpPr txBox="1"/>
          <p:nvPr/>
        </p:nvSpPr>
        <p:spPr>
          <a:xfrm>
            <a:off x="3215686" y="3850005"/>
            <a:ext cx="5706429" cy="9006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000" dirty="0" smtClean="0">
                <a:solidFill>
                  <a:schemeClr val="dk1"/>
                </a:solidFill>
                <a:highlight>
                  <a:srgbClr val="FFFFFF"/>
                </a:highlight>
              </a:rPr>
              <a:t>«The </a:t>
            </a:r>
            <a:r>
              <a:rPr lang="it" sz="1000" dirty="0">
                <a:solidFill>
                  <a:schemeClr val="dk1"/>
                </a:solidFill>
                <a:highlight>
                  <a:srgbClr val="FFFFFF"/>
                </a:highlight>
              </a:rPr>
              <a:t>ATLAS detector at the Large Hadron Collider has collected several hundred million cosmic ray events during 2008 and 2009. These data were used to commission the Muon Spectrometer and to study the performance of the trigger and tracking chambers, their alignment, the detector control system, the data acquisition and the analysis </a:t>
            </a:r>
            <a:r>
              <a:rPr lang="it" sz="1000" dirty="0" smtClean="0">
                <a:solidFill>
                  <a:schemeClr val="dk1"/>
                </a:solidFill>
                <a:highlight>
                  <a:srgbClr val="FFFFFF"/>
                </a:highlight>
              </a:rPr>
              <a:t>programs»</a:t>
            </a:r>
            <a:endParaRPr dirty="0"/>
          </a:p>
        </p:txBody>
      </p:sp>
      <p:pic>
        <p:nvPicPr>
          <p:cNvPr id="172" name="Google Shape;172;p31"/>
          <p:cNvPicPr preferRelativeResize="0"/>
          <p:nvPr/>
        </p:nvPicPr>
        <p:blipFill rotWithShape="1">
          <a:blip r:embed="rId5">
            <a:alphaModFix/>
          </a:blip>
          <a:srcRect l="1467" r="2618"/>
          <a:stretch/>
        </p:blipFill>
        <p:spPr>
          <a:xfrm>
            <a:off x="255328" y="2951528"/>
            <a:ext cx="2817072" cy="1772150"/>
          </a:xfrm>
          <a:prstGeom prst="rect">
            <a:avLst/>
          </a:prstGeom>
          <a:noFill/>
          <a:ln>
            <a:noFill/>
          </a:ln>
        </p:spPr>
      </p:pic>
      <p:sp>
        <p:nvSpPr>
          <p:cNvPr id="173" name="Google Shape;173;p31"/>
          <p:cNvSpPr txBox="1"/>
          <p:nvPr/>
        </p:nvSpPr>
        <p:spPr>
          <a:xfrm>
            <a:off x="255328" y="2660953"/>
            <a:ext cx="3137916" cy="15281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u="sng">
                <a:solidFill>
                  <a:schemeClr val="hlink"/>
                </a:solidFill>
                <a:hlinkClick r:id="rId6"/>
              </a:rPr>
              <a:t>https://arxiv.org/pdf/1006.4384.pdf</a:t>
            </a:r>
            <a:endParaRPr/>
          </a:p>
        </p:txBody>
      </p:sp>
      <p:pic>
        <p:nvPicPr>
          <p:cNvPr id="175" name="Google Shape;175;p31"/>
          <p:cNvPicPr preferRelativeResize="0"/>
          <p:nvPr/>
        </p:nvPicPr>
        <p:blipFill>
          <a:blip r:embed="rId7">
            <a:alphaModFix/>
          </a:blip>
          <a:stretch>
            <a:fillRect/>
          </a:stretch>
        </p:blipFill>
        <p:spPr>
          <a:xfrm>
            <a:off x="5566970" y="583875"/>
            <a:ext cx="2572385" cy="2122917"/>
          </a:xfrm>
          <a:prstGeom prst="rect">
            <a:avLst/>
          </a:prstGeom>
          <a:noFill/>
          <a:ln>
            <a:noFill/>
          </a:ln>
        </p:spPr>
      </p:pic>
      <p:sp>
        <p:nvSpPr>
          <p:cNvPr id="4" name="Rectangle 3"/>
          <p:cNvSpPr/>
          <p:nvPr/>
        </p:nvSpPr>
        <p:spPr>
          <a:xfrm>
            <a:off x="5499236" y="2743779"/>
            <a:ext cx="3223850" cy="415498"/>
          </a:xfrm>
          <a:prstGeom prst="rect">
            <a:avLst/>
          </a:prstGeom>
        </p:spPr>
        <p:txBody>
          <a:bodyPr wrap="square">
            <a:spAutoFit/>
          </a:bodyPr>
          <a:lstStyle/>
          <a:p>
            <a:r>
              <a:rPr lang="en-US" sz="1000" b="1" dirty="0">
                <a:solidFill>
                  <a:srgbClr val="222222"/>
                </a:solidFill>
                <a:latin typeface="arial" panose="020B0604020202020204" pitchFamily="34" charset="0"/>
              </a:rPr>
              <a:t>Muons</a:t>
            </a:r>
            <a:r>
              <a:rPr lang="en-US" sz="1000" dirty="0">
                <a:solidFill>
                  <a:srgbClr val="222222"/>
                </a:solidFill>
                <a:latin typeface="arial" panose="020B0604020202020204" pitchFamily="34" charset="0"/>
              </a:rPr>
              <a:t> arrive at </a:t>
            </a:r>
            <a:r>
              <a:rPr lang="en-US" sz="1000" b="1" dirty="0">
                <a:solidFill>
                  <a:srgbClr val="222222"/>
                </a:solidFill>
                <a:latin typeface="arial" panose="020B0604020202020204" pitchFamily="34" charset="0"/>
              </a:rPr>
              <a:t>sea level</a:t>
            </a:r>
            <a:r>
              <a:rPr lang="en-US" sz="1000" dirty="0">
                <a:solidFill>
                  <a:srgbClr val="222222"/>
                </a:solidFill>
                <a:latin typeface="arial" panose="020B0604020202020204" pitchFamily="34" charset="0"/>
              </a:rPr>
              <a:t> with an average </a:t>
            </a:r>
            <a:r>
              <a:rPr lang="en-US" sz="1000" b="1" dirty="0">
                <a:solidFill>
                  <a:srgbClr val="222222"/>
                </a:solidFill>
                <a:latin typeface="arial" panose="020B0604020202020204" pitchFamily="34" charset="0"/>
              </a:rPr>
              <a:t>flux</a:t>
            </a:r>
            <a:r>
              <a:rPr lang="en-US" sz="1000" dirty="0">
                <a:solidFill>
                  <a:srgbClr val="222222"/>
                </a:solidFill>
                <a:latin typeface="arial" panose="020B0604020202020204" pitchFamily="34" charset="0"/>
              </a:rPr>
              <a:t> of about 1 </a:t>
            </a:r>
            <a:r>
              <a:rPr lang="en-US" sz="1000" b="1" dirty="0">
                <a:solidFill>
                  <a:srgbClr val="222222"/>
                </a:solidFill>
                <a:latin typeface="arial" panose="020B0604020202020204" pitchFamily="34" charset="0"/>
              </a:rPr>
              <a:t>muon</a:t>
            </a:r>
            <a:r>
              <a:rPr lang="en-US" sz="1000" dirty="0">
                <a:solidFill>
                  <a:srgbClr val="222222"/>
                </a:solidFill>
                <a:latin typeface="arial" panose="020B0604020202020204" pitchFamily="34" charset="0"/>
              </a:rPr>
              <a:t> per square centimeter per </a:t>
            </a:r>
            <a:r>
              <a:rPr lang="en-US" sz="1000" dirty="0" smtClean="0">
                <a:solidFill>
                  <a:srgbClr val="222222"/>
                </a:solidFill>
                <a:latin typeface="arial" panose="020B0604020202020204" pitchFamily="34" charset="0"/>
              </a:rPr>
              <a:t>minute</a:t>
            </a:r>
            <a:endParaRPr lang="en-US" sz="1000" dirty="0"/>
          </a:p>
        </p:txBody>
      </p:sp>
      <p:sp>
        <p:nvSpPr>
          <p:cNvPr id="5" name="TextBox 4"/>
          <p:cNvSpPr txBox="1"/>
          <p:nvPr/>
        </p:nvSpPr>
        <p:spPr>
          <a:xfrm>
            <a:off x="3749524" y="3483665"/>
            <a:ext cx="5254171" cy="307777"/>
          </a:xfrm>
          <a:prstGeom prst="rect">
            <a:avLst/>
          </a:prstGeom>
          <a:noFill/>
        </p:spPr>
        <p:txBody>
          <a:bodyPr wrap="square" rtlCol="0">
            <a:spAutoFit/>
          </a:bodyPr>
          <a:lstStyle/>
          <a:p>
            <a:r>
              <a:rPr lang="en-US" dirty="0" smtClean="0"/>
              <a:t>Can use cosmic muons to calibrate the detectors/ make studies</a:t>
            </a:r>
            <a:endParaRPr lang="en-US" dirty="0"/>
          </a:p>
        </p:txBody>
      </p:sp>
      <p:sp>
        <p:nvSpPr>
          <p:cNvPr id="6" name="Right Arrow 5"/>
          <p:cNvSpPr/>
          <p:nvPr/>
        </p:nvSpPr>
        <p:spPr>
          <a:xfrm>
            <a:off x="3063403" y="3502898"/>
            <a:ext cx="730553" cy="269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7382" y="110090"/>
            <a:ext cx="3283271" cy="307777"/>
          </a:xfrm>
          <a:prstGeom prst="rect">
            <a:avLst/>
          </a:prstGeom>
        </p:spPr>
        <p:txBody>
          <a:bodyPr wrap="none">
            <a:spAutoFit/>
          </a:bodyPr>
          <a:lstStyle/>
          <a:p>
            <a:r>
              <a:rPr lang="fr-FR" dirty="0" err="1" smtClean="0"/>
              <a:t>Cosmic</a:t>
            </a:r>
            <a:r>
              <a:rPr lang="fr-FR" dirty="0" smtClean="0"/>
              <a:t> Muons </a:t>
            </a:r>
            <a:r>
              <a:rPr lang="fr-FR" dirty="0" err="1" smtClean="0"/>
              <a:t>Studies</a:t>
            </a:r>
            <a:r>
              <a:rPr lang="fr-FR" dirty="0" smtClean="0"/>
              <a:t> at ATLAS/CMS</a:t>
            </a:r>
            <a:endParaRPr lang="fr-FR" dirty="0"/>
          </a:p>
        </p:txBody>
      </p:sp>
      <p:sp>
        <p:nvSpPr>
          <p:cNvPr id="2" name="Slide Number Placeholder 1"/>
          <p:cNvSpPr>
            <a:spLocks noGrp="1"/>
          </p:cNvSpPr>
          <p:nvPr>
            <p:ph type="sldNum" sz="quarter" idx="8"/>
          </p:nvPr>
        </p:nvSpPr>
        <p:spPr/>
        <p:txBody>
          <a:bodyPr/>
          <a:lstStyle/>
          <a:p>
            <a:pPr lvl="0"/>
            <a:fld id="{EFA2B790-1167-4BC0-A17A-40DFB103CBD3}" type="slidenum">
              <a:rPr lang="en-US" smtClean="0"/>
              <a:t>12</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2"/>
          <p:cNvPicPr preferRelativeResize="0"/>
          <p:nvPr/>
        </p:nvPicPr>
        <p:blipFill>
          <a:blip r:embed="rId3">
            <a:alphaModFix/>
          </a:blip>
          <a:stretch>
            <a:fillRect/>
          </a:stretch>
        </p:blipFill>
        <p:spPr>
          <a:xfrm>
            <a:off x="180337" y="664327"/>
            <a:ext cx="4560996" cy="4018949"/>
          </a:xfrm>
          <a:prstGeom prst="rect">
            <a:avLst/>
          </a:prstGeom>
          <a:noFill/>
          <a:ln>
            <a:noFill/>
          </a:ln>
        </p:spPr>
      </p:pic>
      <p:sp>
        <p:nvSpPr>
          <p:cNvPr id="181" name="Google Shape;181;p32"/>
          <p:cNvSpPr txBox="1"/>
          <p:nvPr/>
        </p:nvSpPr>
        <p:spPr>
          <a:xfrm>
            <a:off x="5300725" y="496925"/>
            <a:ext cx="3242400" cy="11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32"/>
          <p:cNvSpPr txBox="1"/>
          <p:nvPr/>
        </p:nvSpPr>
        <p:spPr>
          <a:xfrm>
            <a:off x="5097175" y="975787"/>
            <a:ext cx="3649500" cy="3801900"/>
          </a:xfrm>
          <a:prstGeom prst="rect">
            <a:avLst/>
          </a:prstGeom>
          <a:noFill/>
          <a:ln>
            <a:noFill/>
          </a:ln>
        </p:spPr>
        <p:txBody>
          <a:bodyPr spcFirstLastPara="1" wrap="square" lIns="91425" tIns="91425" rIns="91425" bIns="91425" anchor="t" anchorCtr="0">
            <a:noAutofit/>
          </a:bodyPr>
          <a:lstStyle/>
          <a:p>
            <a:pPr marL="139700" lvl="0" algn="l" rtl="0">
              <a:spcBef>
                <a:spcPts val="0"/>
              </a:spcBef>
              <a:spcAft>
                <a:spcPts val="0"/>
              </a:spcAft>
              <a:buClr>
                <a:schemeClr val="dk1"/>
              </a:buClr>
              <a:buSzPts val="1400"/>
            </a:pPr>
            <a:r>
              <a:rPr lang="it" dirty="0" smtClean="0">
                <a:solidFill>
                  <a:schemeClr val="dk1"/>
                </a:solidFill>
                <a:latin typeface="Calibri" panose="020F0502020204030204" pitchFamily="34" charset="0"/>
                <a:cs typeface="Calibri" panose="020F0502020204030204" pitchFamily="34" charset="0"/>
              </a:rPr>
              <a:t>L= (iuntegrated) Luminosity </a:t>
            </a:r>
          </a:p>
          <a:p>
            <a:pPr marL="139700" lvl="0" algn="l" rtl="0">
              <a:spcBef>
                <a:spcPts val="0"/>
              </a:spcBef>
              <a:spcAft>
                <a:spcPts val="0"/>
              </a:spcAft>
              <a:buClr>
                <a:schemeClr val="dk1"/>
              </a:buClr>
              <a:buSzPts val="1400"/>
            </a:pPr>
            <a:r>
              <a:rPr lang="it" dirty="0" smtClean="0">
                <a:solidFill>
                  <a:schemeClr val="dk1"/>
                </a:solidFill>
                <a:latin typeface="Calibri" panose="020F0502020204030204" pitchFamily="34" charset="0"/>
                <a:cs typeface="Calibri" panose="020F0502020204030204" pitchFamily="34" charset="0"/>
              </a:rPr>
              <a:t>~ </a:t>
            </a:r>
            <a:r>
              <a:rPr lang="it" dirty="0">
                <a:solidFill>
                  <a:schemeClr val="dk1"/>
                </a:solidFill>
                <a:latin typeface="Calibri" panose="020F0502020204030204" pitchFamily="34" charset="0"/>
                <a:cs typeface="Calibri" panose="020F0502020204030204" pitchFamily="34" charset="0"/>
              </a:rPr>
              <a:t>total amount of data that we collect at the </a:t>
            </a:r>
            <a:r>
              <a:rPr lang="it" dirty="0" smtClean="0">
                <a:solidFill>
                  <a:schemeClr val="dk1"/>
                </a:solidFill>
                <a:latin typeface="Calibri" panose="020F0502020204030204" pitchFamily="34" charset="0"/>
                <a:cs typeface="Calibri" panose="020F0502020204030204" pitchFamily="34" charset="0"/>
              </a:rPr>
              <a:t>detectors</a:t>
            </a:r>
            <a:r>
              <a:rPr lang="it" dirty="0">
                <a:solidFill>
                  <a:schemeClr val="dk1"/>
                </a:solidFill>
                <a:latin typeface="Calibri" panose="020F0502020204030204" pitchFamily="34" charset="0"/>
                <a:cs typeface="Calibri" panose="020F0502020204030204" pitchFamily="34" charset="0"/>
              </a:rPr>
              <a:t> </a:t>
            </a:r>
            <a:r>
              <a:rPr lang="it" dirty="0" smtClean="0">
                <a:solidFill>
                  <a:schemeClr val="dk1"/>
                </a:solidFill>
                <a:latin typeface="Calibri" panose="020F0502020204030204" pitchFamily="34" charset="0"/>
                <a:cs typeface="Calibri" panose="020F0502020204030204" pitchFamily="34" charset="0"/>
              </a:rPr>
              <a:t> (which </a:t>
            </a:r>
            <a:r>
              <a:rPr lang="it" dirty="0">
                <a:solidFill>
                  <a:schemeClr val="dk1"/>
                </a:solidFill>
                <a:latin typeface="Calibri" panose="020F0502020204030204" pitchFamily="34" charset="0"/>
                <a:cs typeface="Calibri" panose="020F0502020204030204" pitchFamily="34" charset="0"/>
              </a:rPr>
              <a:t>is more than the total amount of data that is really used for the data analyses) </a:t>
            </a:r>
            <a:endParaRPr dirty="0">
              <a:solidFill>
                <a:schemeClr val="dk1"/>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solidFill>
                <a:schemeClr val="dk1"/>
              </a:solidFill>
              <a:latin typeface="Calibri" panose="020F0502020204030204" pitchFamily="34" charset="0"/>
              <a:cs typeface="Calibri" panose="020F0502020204030204" pitchFamily="34" charset="0"/>
            </a:endParaRPr>
          </a:p>
          <a:p>
            <a:pPr marL="139700" lvl="0" algn="l" rtl="0">
              <a:spcBef>
                <a:spcPts val="0"/>
              </a:spcBef>
              <a:spcAft>
                <a:spcPts val="0"/>
              </a:spcAft>
              <a:buSzPts val="1400"/>
            </a:pPr>
            <a:endParaRPr lang="it" dirty="0" smtClean="0">
              <a:latin typeface="Calibri" panose="020F0502020204030204" pitchFamily="34" charset="0"/>
              <a:cs typeface="Calibri" panose="020F0502020204030204" pitchFamily="34" charset="0"/>
            </a:endParaRPr>
          </a:p>
          <a:p>
            <a:pPr marL="139700" lvl="0" algn="l" rtl="0">
              <a:spcBef>
                <a:spcPts val="0"/>
              </a:spcBef>
              <a:spcAft>
                <a:spcPts val="0"/>
              </a:spcAft>
              <a:buSzPts val="1400"/>
            </a:pPr>
            <a:endParaRPr lang="it" dirty="0">
              <a:latin typeface="Calibri" panose="020F0502020204030204" pitchFamily="34" charset="0"/>
              <a:cs typeface="Calibri" panose="020F0502020204030204" pitchFamily="34" charset="0"/>
            </a:endParaRPr>
          </a:p>
          <a:p>
            <a:pPr marL="139700" lvl="0" algn="l" rtl="0">
              <a:spcBef>
                <a:spcPts val="0"/>
              </a:spcBef>
              <a:spcAft>
                <a:spcPts val="0"/>
              </a:spcAft>
              <a:buSzPts val="1400"/>
            </a:pPr>
            <a:r>
              <a:rPr lang="it" dirty="0" smtClean="0">
                <a:latin typeface="Calibri" panose="020F0502020204030204" pitchFamily="34" charset="0"/>
                <a:cs typeface="Calibri" panose="020F0502020204030204" pitchFamily="34" charset="0"/>
              </a:rPr>
              <a:t>Expected </a:t>
            </a:r>
            <a:r>
              <a:rPr lang="it" dirty="0">
                <a:latin typeface="Calibri" panose="020F0502020204030204" pitchFamily="34" charset="0"/>
                <a:cs typeface="Calibri" panose="020F0502020204030204" pitchFamily="34" charset="0"/>
              </a:rPr>
              <a:t>number of events for a given process with a production cross section sigma </a:t>
            </a: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r>
              <a:rPr lang="it" dirty="0">
                <a:latin typeface="Calibri" panose="020F0502020204030204" pitchFamily="34" charset="0"/>
                <a:cs typeface="Calibri" panose="020F0502020204030204" pitchFamily="34" charset="0"/>
              </a:rPr>
              <a:t>-&gt; depends on the particle physics model, </a:t>
            </a:r>
            <a:r>
              <a:rPr lang="it" dirty="0" smtClean="0">
                <a:latin typeface="Calibri" panose="020F0502020204030204" pitchFamily="34" charset="0"/>
                <a:cs typeface="Calibri" panose="020F0502020204030204" pitchFamily="34" charset="0"/>
              </a:rPr>
              <a:t>e.g.</a:t>
            </a:r>
            <a:endParaRPr lang="it"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r>
              <a:rPr lang="it" dirty="0">
                <a:solidFill>
                  <a:schemeClr val="dk1"/>
                </a:solidFill>
                <a:latin typeface="Calibri" panose="020F0502020204030204" pitchFamily="34" charset="0"/>
                <a:cs typeface="Calibri" panose="020F0502020204030204" pitchFamily="34" charset="0"/>
              </a:rPr>
              <a:t>	</a:t>
            </a:r>
            <a:r>
              <a:rPr lang="it" dirty="0" smtClean="0">
                <a:solidFill>
                  <a:schemeClr val="dk1"/>
                </a:solidFill>
                <a:latin typeface="Calibri" panose="020F0502020204030204" pitchFamily="34" charset="0"/>
                <a:cs typeface="Calibri" panose="020F0502020204030204" pitchFamily="34" charset="0"/>
              </a:rPr>
              <a:t>SM </a:t>
            </a:r>
            <a:r>
              <a:rPr lang="it" dirty="0">
                <a:solidFill>
                  <a:schemeClr val="dk1"/>
                </a:solidFill>
                <a:latin typeface="Calibri" panose="020F0502020204030204" pitchFamily="34" charset="0"/>
                <a:cs typeface="Calibri" panose="020F0502020204030204" pitchFamily="34" charset="0"/>
              </a:rPr>
              <a:t>= Standard Model</a:t>
            </a:r>
            <a:endParaRPr dirty="0">
              <a:solidFill>
                <a:schemeClr val="dk1"/>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r>
              <a:rPr lang="it" dirty="0" smtClean="0">
                <a:solidFill>
                  <a:schemeClr val="dk1"/>
                </a:solidFill>
                <a:latin typeface="Calibri" panose="020F0502020204030204" pitchFamily="34" charset="0"/>
                <a:cs typeface="Calibri" panose="020F0502020204030204" pitchFamily="34" charset="0"/>
              </a:rPr>
              <a:t>	BSM </a:t>
            </a:r>
            <a:r>
              <a:rPr lang="it" dirty="0">
                <a:solidFill>
                  <a:schemeClr val="dk1"/>
                </a:solidFill>
                <a:latin typeface="Calibri" panose="020F0502020204030204" pitchFamily="34" charset="0"/>
                <a:cs typeface="Calibri" panose="020F0502020204030204" pitchFamily="34" charset="0"/>
              </a:rPr>
              <a:t>= Beyond Standard Model</a:t>
            </a:r>
            <a:endParaRPr dirty="0">
              <a:solidFill>
                <a:schemeClr val="dk1"/>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r>
              <a:rPr lang="it" dirty="0" smtClean="0">
                <a:solidFill>
                  <a:schemeClr val="dk1"/>
                </a:solidFill>
                <a:latin typeface="Calibri" panose="020F0502020204030204" pitchFamily="34" charset="0"/>
                <a:cs typeface="Calibri" panose="020F0502020204030204" pitchFamily="34" charset="0"/>
              </a:rPr>
              <a:t>	(</a:t>
            </a:r>
            <a:r>
              <a:rPr lang="it" dirty="0">
                <a:solidFill>
                  <a:schemeClr val="dk1"/>
                </a:solidFill>
                <a:latin typeface="Calibri" panose="020F0502020204030204" pitchFamily="34" charset="0"/>
                <a:cs typeface="Calibri" panose="020F0502020204030204" pitchFamily="34" charset="0"/>
              </a:rPr>
              <a:t>e.g. Supersymmetry)</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smtClean="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7" name="Rectangle 6"/>
          <p:cNvSpPr/>
          <p:nvPr/>
        </p:nvSpPr>
        <p:spPr>
          <a:xfrm>
            <a:off x="67382" y="110090"/>
            <a:ext cx="2036135" cy="307777"/>
          </a:xfrm>
          <a:prstGeom prst="rect">
            <a:avLst/>
          </a:prstGeom>
        </p:spPr>
        <p:txBody>
          <a:bodyPr wrap="none">
            <a:spAutoFit/>
          </a:bodyPr>
          <a:lstStyle/>
          <a:p>
            <a:r>
              <a:rPr lang="fr-FR" dirty="0" err="1" smtClean="0"/>
              <a:t>Some</a:t>
            </a:r>
            <a:r>
              <a:rPr lang="fr-FR" dirty="0" smtClean="0"/>
              <a:t> LHC </a:t>
            </a:r>
            <a:r>
              <a:rPr lang="fr-FR" dirty="0" err="1" smtClean="0"/>
              <a:t>Parameters</a:t>
            </a:r>
            <a:endParaRPr lang="fr-FR" dirty="0"/>
          </a:p>
        </p:txBody>
      </p:sp>
      <p:cxnSp>
        <p:nvCxnSpPr>
          <p:cNvPr id="5" name="Straight Arrow Connector 4"/>
          <p:cNvCxnSpPr/>
          <p:nvPr/>
        </p:nvCxnSpPr>
        <p:spPr>
          <a:xfrm flipH="1">
            <a:off x="4436533" y="1698171"/>
            <a:ext cx="807962" cy="740229"/>
          </a:xfrm>
          <a:prstGeom prst="straightConnector1">
            <a:avLst/>
          </a:prstGeom>
          <a:ln>
            <a:solidFill>
              <a:srgbClr val="0049F8"/>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410857" y="3383357"/>
            <a:ext cx="2136020" cy="57420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8"/>
          </p:nvPr>
        </p:nvSpPr>
        <p:spPr/>
        <p:txBody>
          <a:bodyPr/>
          <a:lstStyle/>
          <a:p>
            <a:pPr lvl="0"/>
            <a:fld id="{EFA2B790-1167-4BC0-A17A-40DFB103CBD3}" type="slidenum">
              <a:rPr lang="en-US" smtClean="0"/>
              <a:t>13</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3"/>
          <p:cNvPicPr preferRelativeResize="0"/>
          <p:nvPr/>
        </p:nvPicPr>
        <p:blipFill rotWithShape="1">
          <a:blip r:embed="rId3">
            <a:alphaModFix/>
          </a:blip>
          <a:srcRect l="15839" r="14537" b="16527"/>
          <a:stretch/>
        </p:blipFill>
        <p:spPr>
          <a:xfrm>
            <a:off x="219955" y="1254677"/>
            <a:ext cx="3484281" cy="2581932"/>
          </a:xfrm>
          <a:prstGeom prst="rect">
            <a:avLst/>
          </a:prstGeom>
          <a:noFill/>
          <a:ln>
            <a:noFill/>
          </a:ln>
        </p:spPr>
      </p:pic>
      <p:pic>
        <p:nvPicPr>
          <p:cNvPr id="188" name="Google Shape;188;p33"/>
          <p:cNvPicPr preferRelativeResize="0"/>
          <p:nvPr/>
        </p:nvPicPr>
        <p:blipFill>
          <a:blip r:embed="rId4">
            <a:alphaModFix/>
          </a:blip>
          <a:stretch>
            <a:fillRect/>
          </a:stretch>
        </p:blipFill>
        <p:spPr>
          <a:xfrm>
            <a:off x="5841536" y="474547"/>
            <a:ext cx="2777067" cy="1809034"/>
          </a:xfrm>
          <a:prstGeom prst="rect">
            <a:avLst/>
          </a:prstGeom>
          <a:noFill/>
          <a:ln>
            <a:noFill/>
          </a:ln>
        </p:spPr>
      </p:pic>
      <p:pic>
        <p:nvPicPr>
          <p:cNvPr id="189" name="Google Shape;189;p33"/>
          <p:cNvPicPr preferRelativeResize="0"/>
          <p:nvPr/>
        </p:nvPicPr>
        <p:blipFill rotWithShape="1">
          <a:blip r:embed="rId5">
            <a:alphaModFix/>
          </a:blip>
          <a:srcRect b="16172"/>
          <a:stretch/>
        </p:blipFill>
        <p:spPr>
          <a:xfrm>
            <a:off x="5767009" y="3197980"/>
            <a:ext cx="2793748" cy="1466785"/>
          </a:xfrm>
          <a:prstGeom prst="rect">
            <a:avLst/>
          </a:prstGeom>
          <a:noFill/>
          <a:ln>
            <a:noFill/>
          </a:ln>
        </p:spPr>
      </p:pic>
      <p:sp>
        <p:nvSpPr>
          <p:cNvPr id="7" name="Rectangle 6"/>
          <p:cNvSpPr/>
          <p:nvPr/>
        </p:nvSpPr>
        <p:spPr>
          <a:xfrm>
            <a:off x="67382" y="110090"/>
            <a:ext cx="1580882" cy="307777"/>
          </a:xfrm>
          <a:prstGeom prst="rect">
            <a:avLst/>
          </a:prstGeom>
        </p:spPr>
        <p:txBody>
          <a:bodyPr wrap="none">
            <a:spAutoFit/>
          </a:bodyPr>
          <a:lstStyle/>
          <a:p>
            <a:r>
              <a:rPr lang="fr-FR" dirty="0" smtClean="0"/>
              <a:t>SUSY at the LHC</a:t>
            </a:r>
            <a:endParaRPr lang="fr-FR" dirty="0"/>
          </a:p>
        </p:txBody>
      </p:sp>
      <p:sp>
        <p:nvSpPr>
          <p:cNvPr id="4" name="TextBox 3"/>
          <p:cNvSpPr txBox="1"/>
          <p:nvPr/>
        </p:nvSpPr>
        <p:spPr>
          <a:xfrm>
            <a:off x="699568" y="711261"/>
            <a:ext cx="3822095" cy="523220"/>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What SUSY theory predicts </a:t>
            </a:r>
          </a:p>
          <a:p>
            <a:r>
              <a:rPr lang="en-US" dirty="0" smtClean="0">
                <a:latin typeface="Calibri" panose="020F0502020204030204" pitchFamily="34" charset="0"/>
                <a:cs typeface="Calibri" panose="020F0502020204030204" pitchFamily="34" charset="0"/>
              </a:rPr>
              <a:t>for proton-proton (pp) collisions</a:t>
            </a:r>
            <a:endParaRPr lang="en-US" dirty="0">
              <a:latin typeface="Calibri" panose="020F0502020204030204" pitchFamily="34" charset="0"/>
              <a:cs typeface="Calibri" panose="020F0502020204030204" pitchFamily="34" charset="0"/>
            </a:endParaRPr>
          </a:p>
        </p:txBody>
      </p:sp>
      <p:cxnSp>
        <p:nvCxnSpPr>
          <p:cNvPr id="6" name="Straight Arrow Connector 5"/>
          <p:cNvCxnSpPr/>
          <p:nvPr/>
        </p:nvCxnSpPr>
        <p:spPr>
          <a:xfrm flipV="1">
            <a:off x="3971773" y="1412487"/>
            <a:ext cx="1727503" cy="499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122527" y="1019037"/>
            <a:ext cx="3173790" cy="430887"/>
          </a:xfrm>
          <a:prstGeom prst="rect">
            <a:avLst/>
          </a:prstGeom>
          <a:noFill/>
        </p:spPr>
        <p:txBody>
          <a:bodyPr wrap="square" rtlCol="0">
            <a:spAutoFit/>
          </a:bodyPr>
          <a:lstStyle/>
          <a:p>
            <a:pPr algn="ctr"/>
            <a:r>
              <a:rPr lang="en-US" sz="1100" dirty="0" smtClean="0">
                <a:latin typeface="Calibri" panose="020F0502020204030204" pitchFamily="34" charset="0"/>
                <a:cs typeface="Calibri" panose="020F0502020204030204" pitchFamily="34" charset="0"/>
              </a:rPr>
              <a:t>What we would </a:t>
            </a:r>
          </a:p>
          <a:p>
            <a:pPr algn="ctr"/>
            <a:r>
              <a:rPr lang="en-US" sz="1100" dirty="0" smtClean="0">
                <a:latin typeface="Calibri" panose="020F0502020204030204" pitchFamily="34" charset="0"/>
                <a:cs typeface="Calibri" panose="020F0502020204030204" pitchFamily="34" charset="0"/>
              </a:rPr>
              <a:t>like to see</a:t>
            </a:r>
            <a:endParaRPr lang="en-US" sz="1100" dirty="0">
              <a:latin typeface="Calibri" panose="020F0502020204030204" pitchFamily="34" charset="0"/>
              <a:cs typeface="Calibri" panose="020F0502020204030204" pitchFamily="34" charset="0"/>
            </a:endParaRPr>
          </a:p>
        </p:txBody>
      </p:sp>
      <p:cxnSp>
        <p:nvCxnSpPr>
          <p:cNvPr id="12" name="Straight Arrow Connector 11"/>
          <p:cNvCxnSpPr/>
          <p:nvPr/>
        </p:nvCxnSpPr>
        <p:spPr>
          <a:xfrm>
            <a:off x="3971773" y="2383687"/>
            <a:ext cx="1650094" cy="874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47219" y="2948490"/>
            <a:ext cx="3173790" cy="430887"/>
          </a:xfrm>
          <a:prstGeom prst="rect">
            <a:avLst/>
          </a:prstGeom>
          <a:noFill/>
        </p:spPr>
        <p:txBody>
          <a:bodyPr wrap="square" rtlCol="0">
            <a:spAutoFit/>
          </a:bodyPr>
          <a:lstStyle/>
          <a:p>
            <a:pPr algn="ctr"/>
            <a:r>
              <a:rPr lang="en-US" sz="1100" dirty="0" smtClean="0">
                <a:latin typeface="Calibri" panose="020F0502020204030204" pitchFamily="34" charset="0"/>
                <a:cs typeface="Calibri" panose="020F0502020204030204" pitchFamily="34" charset="0"/>
              </a:rPr>
              <a:t>What really </a:t>
            </a:r>
          </a:p>
          <a:p>
            <a:pPr algn="ctr"/>
            <a:r>
              <a:rPr lang="en-US" sz="1100" dirty="0" smtClean="0">
                <a:latin typeface="Calibri" panose="020F0502020204030204" pitchFamily="34" charset="0"/>
                <a:cs typeface="Calibri" panose="020F0502020204030204" pitchFamily="34" charset="0"/>
              </a:rPr>
              <a:t>happens…</a:t>
            </a:r>
            <a:endParaRPr lang="en-US" sz="1100" dirty="0">
              <a:latin typeface="Calibri" panose="020F0502020204030204" pitchFamily="34" charset="0"/>
              <a:cs typeface="Calibri" panose="020F0502020204030204" pitchFamily="34" charset="0"/>
            </a:endParaRPr>
          </a:p>
        </p:txBody>
      </p:sp>
      <p:sp>
        <p:nvSpPr>
          <p:cNvPr id="14" name="TextBox 13"/>
          <p:cNvSpPr txBox="1"/>
          <p:nvPr/>
        </p:nvSpPr>
        <p:spPr>
          <a:xfrm>
            <a:off x="164495" y="3931373"/>
            <a:ext cx="4151086" cy="646331"/>
          </a:xfrm>
          <a:prstGeom prst="rect">
            <a:avLst/>
          </a:prstGeom>
          <a:noFill/>
        </p:spPr>
        <p:txBody>
          <a:bodyPr wrap="square" rtlCol="0">
            <a:spAutoFit/>
          </a:bodyPr>
          <a:lstStyle/>
          <a:p>
            <a:r>
              <a:rPr lang="en-US" sz="1200" dirty="0" smtClean="0">
                <a:latin typeface="Calibri" panose="020F0502020204030204" pitchFamily="34" charset="0"/>
                <a:cs typeface="Calibri" panose="020F0502020204030204" pitchFamily="34" charset="0"/>
              </a:rPr>
              <a:t>Production cross section for some SUSY particles pair-production and expected number of events for 8 </a:t>
            </a:r>
            <a:r>
              <a:rPr lang="en-US" sz="1200" dirty="0" err="1" smtClean="0">
                <a:latin typeface="Calibri" panose="020F0502020204030204" pitchFamily="34" charset="0"/>
                <a:cs typeface="Calibri" panose="020F0502020204030204" pitchFamily="34" charset="0"/>
              </a:rPr>
              <a:t>TeV</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centre</a:t>
            </a:r>
            <a:r>
              <a:rPr lang="en-US" sz="1200" dirty="0" smtClean="0">
                <a:latin typeface="Calibri" panose="020F0502020204030204" pitchFamily="34" charset="0"/>
                <a:cs typeface="Calibri" panose="020F0502020204030204" pitchFamily="34" charset="0"/>
              </a:rPr>
              <a:t>-of-mass energy </a:t>
            </a:r>
            <a:endParaRPr lang="en-US" sz="1200" dirty="0">
              <a:latin typeface="Calibri" panose="020F0502020204030204" pitchFamily="34" charset="0"/>
              <a:cs typeface="Calibri" panose="020F0502020204030204" pitchFamily="34" charset="0"/>
            </a:endParaRPr>
          </a:p>
        </p:txBody>
      </p:sp>
      <p:sp>
        <p:nvSpPr>
          <p:cNvPr id="16" name="Up-Down Arrow 15"/>
          <p:cNvSpPr/>
          <p:nvPr/>
        </p:nvSpPr>
        <p:spPr>
          <a:xfrm>
            <a:off x="7089764" y="2283581"/>
            <a:ext cx="280610" cy="99569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506304" y="2319761"/>
            <a:ext cx="1233714" cy="923330"/>
          </a:xfrm>
          <a:prstGeom prst="rect">
            <a:avLst/>
          </a:prstGeom>
          <a:noFill/>
        </p:spPr>
        <p:txBody>
          <a:bodyPr wrap="square" rtlCol="0">
            <a:spAutoFit/>
          </a:bodyPr>
          <a:lstStyle/>
          <a:p>
            <a:r>
              <a:rPr lang="en-US" sz="1800" i="1" dirty="0" smtClean="0">
                <a:solidFill>
                  <a:srgbClr val="92D050"/>
                </a:solidFill>
                <a:latin typeface="Calibri" panose="020F0502020204030204" pitchFamily="34" charset="0"/>
                <a:cs typeface="Calibri" panose="020F0502020204030204" pitchFamily="34" charset="0"/>
              </a:rPr>
              <a:t>Design of dedicated Searches</a:t>
            </a:r>
            <a:endParaRPr lang="en-US" sz="1800" i="1" dirty="0">
              <a:solidFill>
                <a:srgbClr val="92D050"/>
              </a:solidFill>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8"/>
          </p:nvPr>
        </p:nvSpPr>
        <p:spPr/>
        <p:txBody>
          <a:bodyPr/>
          <a:lstStyle/>
          <a:p>
            <a:pPr lvl="0"/>
            <a:fld id="{EFA2B790-1167-4BC0-A17A-40DFB103CBD3}" type="slidenum">
              <a:rPr lang="en-US" smtClean="0"/>
              <a:t>14</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4"/>
          <p:cNvPicPr preferRelativeResize="0"/>
          <p:nvPr/>
        </p:nvPicPr>
        <p:blipFill>
          <a:blip r:embed="rId3">
            <a:alphaModFix/>
          </a:blip>
          <a:stretch>
            <a:fillRect/>
          </a:stretch>
        </p:blipFill>
        <p:spPr>
          <a:xfrm>
            <a:off x="1656279" y="1588590"/>
            <a:ext cx="5284042" cy="2470692"/>
          </a:xfrm>
          <a:prstGeom prst="rect">
            <a:avLst/>
          </a:prstGeom>
          <a:noFill/>
          <a:ln>
            <a:noFill/>
          </a:ln>
        </p:spPr>
      </p:pic>
      <p:sp>
        <p:nvSpPr>
          <p:cNvPr id="195" name="Google Shape;195;p34"/>
          <p:cNvSpPr txBox="1"/>
          <p:nvPr/>
        </p:nvSpPr>
        <p:spPr>
          <a:xfrm>
            <a:off x="282654" y="4400507"/>
            <a:ext cx="8300127" cy="3601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u="sng" dirty="0">
                <a:solidFill>
                  <a:schemeClr val="hlink"/>
                </a:solidFill>
                <a:hlinkClick r:id="rId4"/>
              </a:rPr>
              <a:t>https://indico.cern.ch/event/606690/contributions/2656661/attachments/1497909/2332228/kristian-hahn-LHCDM-TAUP2017.pdf</a:t>
            </a:r>
            <a:endParaRPr dirty="0"/>
          </a:p>
        </p:txBody>
      </p:sp>
      <p:sp>
        <p:nvSpPr>
          <p:cNvPr id="7" name="Rectangle 6"/>
          <p:cNvSpPr/>
          <p:nvPr/>
        </p:nvSpPr>
        <p:spPr>
          <a:xfrm>
            <a:off x="67382" y="110090"/>
            <a:ext cx="1588897" cy="307777"/>
          </a:xfrm>
          <a:prstGeom prst="rect">
            <a:avLst/>
          </a:prstGeom>
        </p:spPr>
        <p:txBody>
          <a:bodyPr wrap="none">
            <a:spAutoFit/>
          </a:bodyPr>
          <a:lstStyle/>
          <a:p>
            <a:r>
              <a:rPr lang="fr-FR" dirty="0" err="1" smtClean="0"/>
              <a:t>Simplified</a:t>
            </a:r>
            <a:r>
              <a:rPr lang="fr-FR" dirty="0" smtClean="0"/>
              <a:t> </a:t>
            </a:r>
            <a:r>
              <a:rPr lang="fr-FR" dirty="0" err="1" smtClean="0"/>
              <a:t>Models</a:t>
            </a:r>
            <a:endParaRPr lang="fr-FR" dirty="0"/>
          </a:p>
        </p:txBody>
      </p:sp>
      <p:sp>
        <p:nvSpPr>
          <p:cNvPr id="4" name="Rectangle 3"/>
          <p:cNvSpPr/>
          <p:nvPr/>
        </p:nvSpPr>
        <p:spPr>
          <a:xfrm>
            <a:off x="191104" y="495397"/>
            <a:ext cx="8812591" cy="1015663"/>
          </a:xfrm>
          <a:prstGeom prst="rect">
            <a:avLst/>
          </a:prstGeom>
        </p:spPr>
        <p:txBody>
          <a:bodyPr wrap="square">
            <a:spAutoFit/>
          </a:bodyPr>
          <a:lstStyle/>
          <a:p>
            <a:pPr marL="457200" lvl="0" indent="-317500">
              <a:buSzPts val="1400"/>
              <a:buChar char="-"/>
            </a:pPr>
            <a:r>
              <a:rPr lang="en-US" sz="1200" dirty="0" smtClean="0">
                <a:latin typeface="Calibri" panose="020F0502020204030204" pitchFamily="34" charset="0"/>
                <a:cs typeface="Calibri" panose="020F0502020204030204" pitchFamily="34" charset="0"/>
              </a:rPr>
              <a:t>Simplified </a:t>
            </a:r>
            <a:r>
              <a:rPr lang="en-US" sz="1200" dirty="0">
                <a:latin typeface="Calibri" panose="020F0502020204030204" pitchFamily="34" charset="0"/>
                <a:cs typeface="Calibri" panose="020F0502020204030204" pitchFamily="34" charset="0"/>
              </a:rPr>
              <a:t>Models are introduced by theorists to simplify the interpretations of the experimental data </a:t>
            </a:r>
          </a:p>
          <a:p>
            <a:pPr marL="457200" lvl="0" indent="-317500">
              <a:buSzPts val="1400"/>
              <a:buChar char="-"/>
            </a:pPr>
            <a:r>
              <a:rPr lang="en-US" sz="1200" dirty="0">
                <a:latin typeface="Calibri" panose="020F0502020204030204" pitchFamily="34" charset="0"/>
                <a:cs typeface="Calibri" panose="020F0502020204030204" pitchFamily="34" charset="0"/>
              </a:rPr>
              <a:t>They can only be used efficiently to design new searches (i.e. tune the data analysis to obtain better limits)</a:t>
            </a:r>
          </a:p>
          <a:p>
            <a:pPr marL="457200" lvl="0" indent="-317500">
              <a:buSzPts val="1400"/>
              <a:buChar char="-"/>
            </a:pPr>
            <a:r>
              <a:rPr lang="en-US" sz="1200" dirty="0">
                <a:latin typeface="Calibri" panose="020F0502020204030204" pitchFamily="34" charset="0"/>
                <a:cs typeface="Calibri" panose="020F0502020204030204" pitchFamily="34" charset="0"/>
              </a:rPr>
              <a:t>They are NOT realistic models</a:t>
            </a:r>
          </a:p>
          <a:p>
            <a:pPr marL="457200" lvl="0" indent="-317500">
              <a:buSzPts val="1400"/>
              <a:buChar char="-"/>
            </a:pPr>
            <a:r>
              <a:rPr lang="en-US" sz="1200" dirty="0">
                <a:latin typeface="Calibri" panose="020F0502020204030204" pitchFamily="34" charset="0"/>
                <a:cs typeface="Calibri" panose="020F0502020204030204" pitchFamily="34" charset="0"/>
              </a:rPr>
              <a:t>The results are valid ONLY under specific </a:t>
            </a:r>
            <a:r>
              <a:rPr lang="en-US" sz="1200" dirty="0" smtClean="0">
                <a:latin typeface="Calibri" panose="020F0502020204030204" pitchFamily="34" charset="0"/>
                <a:cs typeface="Calibri" panose="020F0502020204030204" pitchFamily="34" charset="0"/>
              </a:rPr>
              <a:t>assumptions, and the </a:t>
            </a:r>
            <a:r>
              <a:rPr lang="en-US" sz="1200" dirty="0">
                <a:latin typeface="Calibri" panose="020F0502020204030204" pitchFamily="34" charset="0"/>
                <a:cs typeface="Calibri" panose="020F0502020204030204" pitchFamily="34" charset="0"/>
              </a:rPr>
              <a:t>results might hide some interesting underlying features</a:t>
            </a:r>
          </a:p>
          <a:p>
            <a:pPr marL="457200" lvl="0" indent="-317500">
              <a:buSzPts val="1400"/>
              <a:buChar char="-"/>
            </a:pPr>
            <a:r>
              <a:rPr lang="en-US" sz="1200" dirty="0">
                <a:latin typeface="Calibri" panose="020F0502020204030204" pitchFamily="34" charset="0"/>
                <a:cs typeface="Calibri" panose="020F0502020204030204" pitchFamily="34" charset="0"/>
              </a:rPr>
              <a:t>Nevertheless: very useful and widely used </a:t>
            </a:r>
          </a:p>
        </p:txBody>
      </p:sp>
      <p:sp>
        <p:nvSpPr>
          <p:cNvPr id="2" name="Slide Number Placeholder 1"/>
          <p:cNvSpPr>
            <a:spLocks noGrp="1"/>
          </p:cNvSpPr>
          <p:nvPr>
            <p:ph type="sldNum" sz="quarter" idx="8"/>
          </p:nvPr>
        </p:nvSpPr>
        <p:spPr/>
        <p:txBody>
          <a:bodyPr/>
          <a:lstStyle/>
          <a:p>
            <a:pPr lvl="0"/>
            <a:fld id="{EFA2B790-1167-4BC0-A17A-40DFB103CBD3}" type="slidenum">
              <a:rPr lang="en-US" smtClean="0"/>
              <a:t>15</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4463786" y="512049"/>
            <a:ext cx="4477014" cy="4131734"/>
          </a:xfrm>
          <a:prstGeom prst="roundRect">
            <a:avLst/>
          </a:prstGeom>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ounded Rectangle 9"/>
          <p:cNvSpPr/>
          <p:nvPr/>
        </p:nvSpPr>
        <p:spPr>
          <a:xfrm>
            <a:off x="156896" y="512050"/>
            <a:ext cx="4226418" cy="413173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8"/>
          </p:nvPr>
        </p:nvSpPr>
        <p:spPr/>
        <p:txBody>
          <a:bodyPr/>
          <a:lstStyle/>
          <a:p>
            <a:pPr lvl="0"/>
            <a:fld id="{EFA2B790-1167-4BC0-A17A-40DFB103CBD3}" type="slidenum">
              <a:rPr lang="en-US" smtClean="0"/>
              <a:t>16</a:t>
            </a:fld>
            <a:endParaRPr lang="en-US" dirty="0"/>
          </a:p>
        </p:txBody>
      </p:sp>
      <p:pic>
        <p:nvPicPr>
          <p:cNvPr id="2050" name="Picture 2" descr="Risultato immagini per susy sim[plified models&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59" y="947525"/>
            <a:ext cx="2814356" cy="35124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382" y="110090"/>
            <a:ext cx="1588897" cy="307777"/>
          </a:xfrm>
          <a:prstGeom prst="rect">
            <a:avLst/>
          </a:prstGeom>
        </p:spPr>
        <p:txBody>
          <a:bodyPr wrap="none">
            <a:spAutoFit/>
          </a:bodyPr>
          <a:lstStyle/>
          <a:p>
            <a:r>
              <a:rPr lang="fr-FR" dirty="0" err="1" smtClean="0"/>
              <a:t>Simplified</a:t>
            </a:r>
            <a:r>
              <a:rPr lang="fr-FR" dirty="0" smtClean="0"/>
              <a:t> </a:t>
            </a:r>
            <a:r>
              <a:rPr lang="fr-FR" dirty="0" err="1" smtClean="0"/>
              <a:t>Models</a:t>
            </a:r>
            <a:endParaRPr lang="fr-FR" dirty="0"/>
          </a:p>
        </p:txBody>
      </p:sp>
      <p:pic>
        <p:nvPicPr>
          <p:cNvPr id="8" name="Google Shape;211;p36"/>
          <p:cNvPicPr preferRelativeResize="0"/>
          <p:nvPr/>
        </p:nvPicPr>
        <p:blipFill>
          <a:blip r:embed="rId3">
            <a:alphaModFix/>
          </a:blip>
          <a:stretch>
            <a:fillRect/>
          </a:stretch>
        </p:blipFill>
        <p:spPr>
          <a:xfrm>
            <a:off x="5579486" y="1020927"/>
            <a:ext cx="2227775" cy="1485175"/>
          </a:xfrm>
          <a:prstGeom prst="rect">
            <a:avLst/>
          </a:prstGeom>
          <a:noFill/>
          <a:ln>
            <a:noFill/>
          </a:ln>
        </p:spPr>
      </p:pic>
      <p:pic>
        <p:nvPicPr>
          <p:cNvPr id="9" name="Google Shape;214;p36"/>
          <p:cNvPicPr preferRelativeResize="0"/>
          <p:nvPr/>
        </p:nvPicPr>
        <p:blipFill>
          <a:blip r:embed="rId4">
            <a:alphaModFix/>
          </a:blip>
          <a:stretch>
            <a:fillRect/>
          </a:stretch>
        </p:blipFill>
        <p:spPr>
          <a:xfrm>
            <a:off x="4603686" y="2703754"/>
            <a:ext cx="4179373" cy="496214"/>
          </a:xfrm>
          <a:prstGeom prst="rect">
            <a:avLst/>
          </a:prstGeom>
          <a:noFill/>
          <a:ln>
            <a:noFill/>
          </a:ln>
        </p:spPr>
      </p:pic>
      <p:sp>
        <p:nvSpPr>
          <p:cNvPr id="6" name="TextBox 5"/>
          <p:cNvSpPr txBox="1"/>
          <p:nvPr/>
        </p:nvSpPr>
        <p:spPr>
          <a:xfrm>
            <a:off x="1125170" y="587684"/>
            <a:ext cx="3381145" cy="307777"/>
          </a:xfrm>
          <a:prstGeom prst="rect">
            <a:avLst/>
          </a:prstGeom>
          <a:noFill/>
        </p:spPr>
        <p:txBody>
          <a:bodyPr wrap="square" rtlCol="0">
            <a:spAutoFit/>
          </a:bodyPr>
          <a:lstStyle/>
          <a:p>
            <a:r>
              <a:rPr lang="en-US" dirty="0" smtClean="0"/>
              <a:t>SUSY Simplified Models</a:t>
            </a:r>
            <a:endParaRPr lang="en-US" dirty="0"/>
          </a:p>
        </p:txBody>
      </p:sp>
      <p:sp>
        <p:nvSpPr>
          <p:cNvPr id="11" name="TextBox 10"/>
          <p:cNvSpPr txBox="1"/>
          <p:nvPr/>
        </p:nvSpPr>
        <p:spPr>
          <a:xfrm>
            <a:off x="5762855" y="575625"/>
            <a:ext cx="3381145" cy="307777"/>
          </a:xfrm>
          <a:prstGeom prst="rect">
            <a:avLst/>
          </a:prstGeom>
          <a:noFill/>
        </p:spPr>
        <p:txBody>
          <a:bodyPr wrap="square" rtlCol="0">
            <a:spAutoFit/>
          </a:bodyPr>
          <a:lstStyle/>
          <a:p>
            <a:r>
              <a:rPr lang="en-US" dirty="0" smtClean="0"/>
              <a:t>DM Simplified Models</a:t>
            </a:r>
            <a:endParaRPr lang="en-US" dirty="0"/>
          </a:p>
        </p:txBody>
      </p:sp>
      <p:sp>
        <p:nvSpPr>
          <p:cNvPr id="4" name="Footer Placeholder 3"/>
          <p:cNvSpPr>
            <a:spLocks noGrp="1"/>
          </p:cNvSpPr>
          <p:nvPr>
            <p:ph type="ftr" sz="quarter" idx="9"/>
          </p:nvPr>
        </p:nvSpPr>
        <p:spPr/>
        <p:txBody>
          <a:bodyPr/>
          <a:lstStyle/>
          <a:p>
            <a:r>
              <a:rPr lang="fr-FR" smtClean="0"/>
              <a:t>Astroparticle Physics - Part 6 Searches for Dark Matter</a:t>
            </a:r>
            <a:endParaRPr lang="fr-FR" dirty="0"/>
          </a:p>
        </p:txBody>
      </p:sp>
    </p:spTree>
    <p:extLst>
      <p:ext uri="{BB962C8B-B14F-4D97-AF65-F5344CB8AC3E}">
        <p14:creationId xmlns:p14="http://schemas.microsoft.com/office/powerpoint/2010/main" val="297980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8"/>
          </p:nvPr>
        </p:nvSpPr>
        <p:spPr/>
        <p:txBody>
          <a:bodyPr/>
          <a:lstStyle/>
          <a:p>
            <a:pPr lvl="0"/>
            <a:fld id="{EFA2B790-1167-4BC0-A17A-40DFB103CBD3}" type="slidenum">
              <a:rPr lang="en-US" smtClean="0"/>
              <a:t>17</a:t>
            </a:fld>
            <a:endParaRPr lang="en-US" dirty="0"/>
          </a:p>
        </p:txBody>
      </p:sp>
      <p:sp>
        <p:nvSpPr>
          <p:cNvPr id="6" name="Rectangle 5"/>
          <p:cNvSpPr/>
          <p:nvPr/>
        </p:nvSpPr>
        <p:spPr>
          <a:xfrm>
            <a:off x="67382" y="110090"/>
            <a:ext cx="2377574" cy="307777"/>
          </a:xfrm>
          <a:prstGeom prst="rect">
            <a:avLst/>
          </a:prstGeom>
        </p:spPr>
        <p:txBody>
          <a:bodyPr wrap="none">
            <a:spAutoFit/>
          </a:bodyPr>
          <a:lstStyle/>
          <a:p>
            <a:r>
              <a:rPr lang="fr-FR" dirty="0" err="1" smtClean="0"/>
              <a:t>Example</a:t>
            </a:r>
            <a:r>
              <a:rPr lang="fr-FR" dirty="0" smtClean="0"/>
              <a:t>: SUSY at the LHC</a:t>
            </a:r>
            <a:endParaRPr lang="fr-FR" dirty="0"/>
          </a:p>
        </p:txBody>
      </p:sp>
      <p:sp>
        <p:nvSpPr>
          <p:cNvPr id="7" name="TextBox 6"/>
          <p:cNvSpPr txBox="1"/>
          <p:nvPr/>
        </p:nvSpPr>
        <p:spPr>
          <a:xfrm>
            <a:off x="102867" y="493485"/>
            <a:ext cx="889115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Assumption: all the SUSY particles will eventually decay to the lightest </a:t>
            </a:r>
            <a:r>
              <a:rPr lang="en-US" sz="1200" dirty="0" err="1" smtClean="0">
                <a:latin typeface="Calibri" panose="020F0502020204030204" pitchFamily="34" charset="0"/>
                <a:cs typeface="Calibri" panose="020F0502020204030204" pitchFamily="34" charset="0"/>
              </a:rPr>
              <a:t>Neutralino</a:t>
            </a:r>
            <a:r>
              <a:rPr lang="en-US" sz="1200" dirty="0" smtClean="0">
                <a:latin typeface="Calibri" panose="020F0502020204030204" pitchFamily="34" charset="0"/>
                <a:cs typeface="Calibri" panose="020F0502020204030204" pitchFamily="34" charset="0"/>
              </a:rPr>
              <a:t>, which is the DM candidate, and it escapes detection since it does not interact with the detector</a:t>
            </a:r>
          </a:p>
          <a:p>
            <a:pPr marL="171450" indent="-171450">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This will produce “missing energy” (MET) i.e. an energy imbalance in the event</a:t>
            </a:r>
            <a:endParaRPr lang="en-US" sz="1200" dirty="0">
              <a:latin typeface="Calibri" panose="020F0502020204030204" pitchFamily="34" charset="0"/>
              <a:cs typeface="Calibri" panose="020F0502020204030204" pitchFamily="34" charset="0"/>
            </a:endParaRPr>
          </a:p>
        </p:txBody>
      </p:sp>
      <p:pic>
        <p:nvPicPr>
          <p:cNvPr id="8" name="Google Shape;202;p35"/>
          <p:cNvPicPr preferRelativeResize="0"/>
          <p:nvPr/>
        </p:nvPicPr>
        <p:blipFill>
          <a:blip r:embed="rId2">
            <a:alphaModFix/>
          </a:blip>
          <a:stretch>
            <a:fillRect/>
          </a:stretch>
        </p:blipFill>
        <p:spPr>
          <a:xfrm>
            <a:off x="398705" y="1163555"/>
            <a:ext cx="2121943" cy="598852"/>
          </a:xfrm>
          <a:prstGeom prst="rect">
            <a:avLst/>
          </a:prstGeom>
          <a:noFill/>
          <a:ln>
            <a:noFill/>
          </a:ln>
        </p:spPr>
      </p:pic>
      <p:pic>
        <p:nvPicPr>
          <p:cNvPr id="9" name="Google Shape;206;p35"/>
          <p:cNvPicPr preferRelativeResize="0"/>
          <p:nvPr/>
        </p:nvPicPr>
        <p:blipFill>
          <a:blip r:embed="rId3">
            <a:alphaModFix/>
          </a:blip>
          <a:stretch>
            <a:fillRect/>
          </a:stretch>
        </p:blipFill>
        <p:spPr>
          <a:xfrm>
            <a:off x="577372" y="1845803"/>
            <a:ext cx="1532038" cy="1102197"/>
          </a:xfrm>
          <a:prstGeom prst="rect">
            <a:avLst/>
          </a:prstGeom>
          <a:noFill/>
          <a:ln>
            <a:noFill/>
          </a:ln>
        </p:spPr>
      </p:pic>
      <p:sp>
        <p:nvSpPr>
          <p:cNvPr id="10" name="Rounded Rectangle 9"/>
          <p:cNvSpPr/>
          <p:nvPr/>
        </p:nvSpPr>
        <p:spPr>
          <a:xfrm>
            <a:off x="398705" y="1707848"/>
            <a:ext cx="360876" cy="3144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oogle Shape;200;p35"/>
          <p:cNvPicPr preferRelativeResize="0"/>
          <p:nvPr/>
        </p:nvPicPr>
        <p:blipFill>
          <a:blip r:embed="rId4">
            <a:alphaModFix/>
          </a:blip>
          <a:stretch>
            <a:fillRect/>
          </a:stretch>
        </p:blipFill>
        <p:spPr>
          <a:xfrm>
            <a:off x="2388264" y="3031396"/>
            <a:ext cx="1966021" cy="1678186"/>
          </a:xfrm>
          <a:prstGeom prst="rect">
            <a:avLst/>
          </a:prstGeom>
          <a:noFill/>
          <a:ln>
            <a:noFill/>
          </a:ln>
        </p:spPr>
      </p:pic>
      <p:pic>
        <p:nvPicPr>
          <p:cNvPr id="12" name="Google Shape;204;p35"/>
          <p:cNvPicPr preferRelativeResize="0"/>
          <p:nvPr/>
        </p:nvPicPr>
        <p:blipFill>
          <a:blip r:embed="rId5">
            <a:alphaModFix/>
          </a:blip>
          <a:stretch>
            <a:fillRect/>
          </a:stretch>
        </p:blipFill>
        <p:spPr>
          <a:xfrm>
            <a:off x="4830969" y="2943010"/>
            <a:ext cx="2239775" cy="1770100"/>
          </a:xfrm>
          <a:prstGeom prst="rect">
            <a:avLst/>
          </a:prstGeom>
          <a:noFill/>
          <a:ln>
            <a:noFill/>
          </a:ln>
        </p:spPr>
      </p:pic>
      <p:pic>
        <p:nvPicPr>
          <p:cNvPr id="13" name="Google Shape;205;p35"/>
          <p:cNvPicPr preferRelativeResize="0"/>
          <p:nvPr/>
        </p:nvPicPr>
        <p:blipFill>
          <a:blip r:embed="rId6">
            <a:alphaModFix/>
          </a:blip>
          <a:stretch>
            <a:fillRect/>
          </a:stretch>
        </p:blipFill>
        <p:spPr>
          <a:xfrm>
            <a:off x="4305412" y="1191246"/>
            <a:ext cx="2852550" cy="1267250"/>
          </a:xfrm>
          <a:prstGeom prst="rect">
            <a:avLst/>
          </a:prstGeom>
          <a:noFill/>
          <a:ln>
            <a:noFill/>
          </a:ln>
        </p:spPr>
      </p:pic>
      <p:sp>
        <p:nvSpPr>
          <p:cNvPr id="14" name="TextBox 13"/>
          <p:cNvSpPr txBox="1"/>
          <p:nvPr/>
        </p:nvSpPr>
        <p:spPr>
          <a:xfrm>
            <a:off x="3327400" y="2533439"/>
            <a:ext cx="1799771" cy="307777"/>
          </a:xfrm>
          <a:prstGeom prst="rect">
            <a:avLst/>
          </a:prstGeom>
          <a:noFill/>
        </p:spPr>
        <p:txBody>
          <a:bodyPr wrap="square" rtlCol="0">
            <a:spAutoFit/>
          </a:bodyPr>
          <a:lstStyle/>
          <a:p>
            <a:r>
              <a:rPr lang="en-US" dirty="0" smtClean="0"/>
              <a:t>What we “see”</a:t>
            </a:r>
            <a:endParaRPr lang="en-US" dirty="0"/>
          </a:p>
        </p:txBody>
      </p:sp>
      <p:sp>
        <p:nvSpPr>
          <p:cNvPr id="15" name="TextBox 14"/>
          <p:cNvSpPr txBox="1"/>
          <p:nvPr/>
        </p:nvSpPr>
        <p:spPr>
          <a:xfrm>
            <a:off x="6572552" y="2555529"/>
            <a:ext cx="2126343" cy="307777"/>
          </a:xfrm>
          <a:prstGeom prst="rect">
            <a:avLst/>
          </a:prstGeom>
          <a:noFill/>
        </p:spPr>
        <p:txBody>
          <a:bodyPr wrap="square" rtlCol="0">
            <a:spAutoFit/>
          </a:bodyPr>
          <a:lstStyle/>
          <a:p>
            <a:r>
              <a:rPr lang="en-US" dirty="0" smtClean="0"/>
              <a:t>What we do not “see”</a:t>
            </a:r>
            <a:endParaRPr lang="en-US" dirty="0"/>
          </a:p>
        </p:txBody>
      </p:sp>
      <p:cxnSp>
        <p:nvCxnSpPr>
          <p:cNvPr id="17" name="Straight Arrow Connector 16"/>
          <p:cNvCxnSpPr/>
          <p:nvPr/>
        </p:nvCxnSpPr>
        <p:spPr>
          <a:xfrm flipV="1">
            <a:off x="4054324" y="1845803"/>
            <a:ext cx="696685" cy="672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381449" y="1909198"/>
            <a:ext cx="977294" cy="487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50857" y="1514291"/>
            <a:ext cx="1407886" cy="646331"/>
          </a:xfrm>
          <a:prstGeom prst="rect">
            <a:avLst/>
          </a:prstGeom>
          <a:noFill/>
        </p:spPr>
        <p:txBody>
          <a:bodyPr wrap="square" rtlCol="0">
            <a:spAutoFit/>
          </a:bodyPr>
          <a:lstStyle/>
          <a:p>
            <a:r>
              <a:rPr lang="en-US" sz="3600" dirty="0" smtClean="0">
                <a:solidFill>
                  <a:srgbClr val="FF0000"/>
                </a:solidFill>
              </a:rPr>
              <a:t>?</a:t>
            </a:r>
            <a:endParaRPr lang="en-US" sz="3600" dirty="0">
              <a:solidFill>
                <a:srgbClr val="FF0000"/>
              </a:solidFill>
            </a:endParaRPr>
          </a:p>
        </p:txBody>
      </p:sp>
      <p:sp>
        <p:nvSpPr>
          <p:cNvPr id="4" name="Footer Placeholder 3"/>
          <p:cNvSpPr>
            <a:spLocks noGrp="1"/>
          </p:cNvSpPr>
          <p:nvPr>
            <p:ph type="ftr" sz="quarter" idx="9"/>
          </p:nvPr>
        </p:nvSpPr>
        <p:spPr/>
        <p:txBody>
          <a:bodyPr/>
          <a:lstStyle/>
          <a:p>
            <a:r>
              <a:rPr lang="fr-FR" smtClean="0"/>
              <a:t>Astroparticle Physics - Part 6 Searches for Dark Matter</a:t>
            </a:r>
            <a:endParaRPr lang="fr-FR" dirty="0"/>
          </a:p>
        </p:txBody>
      </p:sp>
    </p:spTree>
    <p:extLst>
      <p:ext uri="{BB962C8B-B14F-4D97-AF65-F5344CB8AC3E}">
        <p14:creationId xmlns:p14="http://schemas.microsoft.com/office/powerpoint/2010/main" val="3740981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8"/>
          </p:nvPr>
        </p:nvSpPr>
        <p:spPr/>
        <p:txBody>
          <a:bodyPr/>
          <a:lstStyle/>
          <a:p>
            <a:pPr lvl="0"/>
            <a:fld id="{EFA2B790-1167-4BC0-A17A-40DFB103CBD3}" type="slidenum">
              <a:rPr lang="en-US" smtClean="0"/>
              <a:t>18</a:t>
            </a:fld>
            <a:endParaRPr lang="en-US" dirty="0"/>
          </a:p>
        </p:txBody>
      </p:sp>
      <p:sp>
        <p:nvSpPr>
          <p:cNvPr id="6" name="Rectangle 5"/>
          <p:cNvSpPr/>
          <p:nvPr/>
        </p:nvSpPr>
        <p:spPr>
          <a:xfrm>
            <a:off x="67382" y="110090"/>
            <a:ext cx="2377574" cy="307777"/>
          </a:xfrm>
          <a:prstGeom prst="rect">
            <a:avLst/>
          </a:prstGeom>
        </p:spPr>
        <p:txBody>
          <a:bodyPr wrap="none">
            <a:spAutoFit/>
          </a:bodyPr>
          <a:lstStyle/>
          <a:p>
            <a:r>
              <a:rPr lang="fr-FR" dirty="0" err="1" smtClean="0"/>
              <a:t>Example</a:t>
            </a:r>
            <a:r>
              <a:rPr lang="fr-FR" dirty="0" smtClean="0"/>
              <a:t>: SUSY at the LHC</a:t>
            </a:r>
            <a:endParaRPr lang="fr-FR" dirty="0"/>
          </a:p>
        </p:txBody>
      </p:sp>
      <p:sp>
        <p:nvSpPr>
          <p:cNvPr id="7" name="TextBox 6"/>
          <p:cNvSpPr txBox="1"/>
          <p:nvPr/>
        </p:nvSpPr>
        <p:spPr>
          <a:xfrm>
            <a:off x="102867" y="493485"/>
            <a:ext cx="889115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Assumption: all the SUSY particles will eventually decay to the lightest </a:t>
            </a:r>
            <a:r>
              <a:rPr lang="en-US" sz="1200" dirty="0" err="1" smtClean="0">
                <a:latin typeface="Calibri" panose="020F0502020204030204" pitchFamily="34" charset="0"/>
                <a:cs typeface="Calibri" panose="020F0502020204030204" pitchFamily="34" charset="0"/>
              </a:rPr>
              <a:t>Neutralino</a:t>
            </a:r>
            <a:r>
              <a:rPr lang="en-US" sz="1200" dirty="0" smtClean="0">
                <a:latin typeface="Calibri" panose="020F0502020204030204" pitchFamily="34" charset="0"/>
                <a:cs typeface="Calibri" panose="020F0502020204030204" pitchFamily="34" charset="0"/>
              </a:rPr>
              <a:t>, which is the DM candidate, and it escapes detection since it does not interact with the detector</a:t>
            </a:r>
          </a:p>
          <a:p>
            <a:pPr marL="171450" indent="-171450">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This will produce “missing energy” (MET) i.e. an energy imbalance in the event</a:t>
            </a:r>
            <a:endParaRPr lang="en-US" sz="1200" dirty="0">
              <a:latin typeface="Calibri" panose="020F0502020204030204" pitchFamily="34" charset="0"/>
              <a:cs typeface="Calibri" panose="020F0502020204030204" pitchFamily="34" charset="0"/>
            </a:endParaRPr>
          </a:p>
        </p:txBody>
      </p:sp>
      <p:pic>
        <p:nvPicPr>
          <p:cNvPr id="8" name="Google Shape;202;p35"/>
          <p:cNvPicPr preferRelativeResize="0"/>
          <p:nvPr/>
        </p:nvPicPr>
        <p:blipFill>
          <a:blip r:embed="rId2">
            <a:alphaModFix/>
          </a:blip>
          <a:stretch>
            <a:fillRect/>
          </a:stretch>
        </p:blipFill>
        <p:spPr>
          <a:xfrm>
            <a:off x="162352" y="1154866"/>
            <a:ext cx="2121943" cy="598852"/>
          </a:xfrm>
          <a:prstGeom prst="rect">
            <a:avLst/>
          </a:prstGeom>
          <a:noFill/>
          <a:ln>
            <a:noFill/>
          </a:ln>
        </p:spPr>
      </p:pic>
      <p:sp>
        <p:nvSpPr>
          <p:cNvPr id="10" name="Rounded Rectangle 9"/>
          <p:cNvSpPr/>
          <p:nvPr/>
        </p:nvSpPr>
        <p:spPr>
          <a:xfrm>
            <a:off x="398705" y="1707848"/>
            <a:ext cx="360876" cy="3144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oogle Shape;200;p35"/>
          <p:cNvPicPr preferRelativeResize="0"/>
          <p:nvPr/>
        </p:nvPicPr>
        <p:blipFill>
          <a:blip r:embed="rId3">
            <a:alphaModFix/>
          </a:blip>
          <a:stretch>
            <a:fillRect/>
          </a:stretch>
        </p:blipFill>
        <p:spPr>
          <a:xfrm>
            <a:off x="203833" y="2022324"/>
            <a:ext cx="1956019" cy="1717524"/>
          </a:xfrm>
          <a:prstGeom prst="rect">
            <a:avLst/>
          </a:prstGeom>
          <a:noFill/>
          <a:ln>
            <a:noFill/>
          </a:ln>
        </p:spPr>
      </p:pic>
      <p:pic>
        <p:nvPicPr>
          <p:cNvPr id="12" name="Google Shape;204;p35"/>
          <p:cNvPicPr preferRelativeResize="0"/>
          <p:nvPr/>
        </p:nvPicPr>
        <p:blipFill>
          <a:blip r:embed="rId4">
            <a:alphaModFix/>
          </a:blip>
          <a:stretch>
            <a:fillRect/>
          </a:stretch>
        </p:blipFill>
        <p:spPr>
          <a:xfrm>
            <a:off x="2201333" y="1390176"/>
            <a:ext cx="3293025" cy="2778517"/>
          </a:xfrm>
          <a:prstGeom prst="rect">
            <a:avLst/>
          </a:prstGeom>
          <a:noFill/>
          <a:ln>
            <a:noFill/>
          </a:ln>
        </p:spPr>
      </p:pic>
      <p:sp>
        <p:nvSpPr>
          <p:cNvPr id="19" name="Google Shape;201;p35"/>
          <p:cNvSpPr txBox="1"/>
          <p:nvPr/>
        </p:nvSpPr>
        <p:spPr>
          <a:xfrm>
            <a:off x="5737981" y="769339"/>
            <a:ext cx="3125926" cy="41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sz="1200" dirty="0">
                <a:latin typeface="Calibri" panose="020F0502020204030204" pitchFamily="34" charset="0"/>
                <a:cs typeface="Calibri" panose="020F0502020204030204" pitchFamily="34" charset="0"/>
              </a:rPr>
              <a:t>We expect a lot of missing energy in the events, that cannot be accounted for by SM neutrinos or particles that cannot be revealed by the detectors, </a:t>
            </a:r>
            <a:r>
              <a:rPr lang="it" sz="1200" dirty="0" smtClean="0">
                <a:latin typeface="Calibri" panose="020F0502020204030204" pitchFamily="34" charset="0"/>
                <a:cs typeface="Calibri" panose="020F0502020204030204" pitchFamily="34" charset="0"/>
              </a:rPr>
              <a:t>systematics, detector acceptance, </a:t>
            </a:r>
            <a:r>
              <a:rPr lang="it" sz="1200" dirty="0">
                <a:latin typeface="Calibri" panose="020F0502020204030204" pitchFamily="34" charset="0"/>
                <a:cs typeface="Calibri" panose="020F0502020204030204" pitchFamily="34" charset="0"/>
              </a:rPr>
              <a:t>particle reconstructions efficiency etc.</a:t>
            </a: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200" i="1" dirty="0">
                <a:latin typeface="Calibri" panose="020F0502020204030204" pitchFamily="34" charset="0"/>
                <a:cs typeface="Calibri" panose="020F0502020204030204" pitchFamily="34" charset="0"/>
              </a:rPr>
              <a:t>However</a:t>
            </a:r>
            <a:r>
              <a:rPr lang="it" sz="1200" dirty="0">
                <a:latin typeface="Calibri" panose="020F0502020204030204" pitchFamily="34" charset="0"/>
                <a:cs typeface="Calibri" panose="020F0502020204030204" pitchFamily="34" charset="0"/>
              </a:rPr>
              <a:t>:</a:t>
            </a:r>
            <a:endParaRPr sz="1200"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sz="1200" dirty="0">
                <a:latin typeface="Calibri" panose="020F0502020204030204" pitchFamily="34" charset="0"/>
                <a:cs typeface="Calibri" panose="020F0502020204030204" pitchFamily="34" charset="0"/>
              </a:rPr>
              <a:t>“detecting” the presence of such particles does not automatically mean that they are the Cosmological DM candidate </a:t>
            </a:r>
            <a:endParaRPr lang="it" sz="1200" dirty="0" smtClean="0">
              <a:latin typeface="Calibri" panose="020F0502020204030204" pitchFamily="34" charset="0"/>
              <a:cs typeface="Calibri" panose="020F0502020204030204" pitchFamily="34" charset="0"/>
            </a:endParaRPr>
          </a:p>
          <a:p>
            <a:pPr marL="139700" lvl="0" algn="l" rtl="0">
              <a:spcBef>
                <a:spcPts val="0"/>
              </a:spcBef>
              <a:spcAft>
                <a:spcPts val="0"/>
              </a:spcAft>
              <a:buSzPts val="1400"/>
            </a:pPr>
            <a:endParaRPr lang="it" sz="1200" dirty="0">
              <a:latin typeface="Calibri" panose="020F0502020204030204" pitchFamily="34" charset="0"/>
              <a:cs typeface="Calibri" panose="020F0502020204030204" pitchFamily="34" charset="0"/>
            </a:endParaRPr>
          </a:p>
          <a:p>
            <a:pPr marL="139700" lvl="0" algn="l" rtl="0">
              <a:spcBef>
                <a:spcPts val="0"/>
              </a:spcBef>
              <a:spcAft>
                <a:spcPts val="0"/>
              </a:spcAft>
              <a:buSzPts val="1400"/>
            </a:pPr>
            <a:r>
              <a:rPr lang="it" sz="1200" dirty="0" smtClean="0">
                <a:latin typeface="Calibri" panose="020F0502020204030204" pitchFamily="34" charset="0"/>
                <a:cs typeface="Calibri" panose="020F0502020204030204" pitchFamily="34" charset="0"/>
                <a:sym typeface="Wingdings" panose="05000000000000000000" pitchFamily="2" charset="2"/>
              </a:rPr>
              <a:t> </a:t>
            </a:r>
            <a:r>
              <a:rPr lang="it" sz="1200" dirty="0" smtClean="0">
                <a:latin typeface="Calibri" panose="020F0502020204030204" pitchFamily="34" charset="0"/>
                <a:cs typeface="Calibri" panose="020F0502020204030204" pitchFamily="34" charset="0"/>
              </a:rPr>
              <a:t>Can </a:t>
            </a:r>
            <a:r>
              <a:rPr lang="it" sz="1200" dirty="0">
                <a:latin typeface="Calibri" panose="020F0502020204030204" pitchFamily="34" charset="0"/>
                <a:cs typeface="Calibri" panose="020F0502020204030204" pitchFamily="34" charset="0"/>
              </a:rPr>
              <a:t>only state that they are stable while travelling through the detector  </a:t>
            </a:r>
            <a:r>
              <a:rPr lang="it" sz="1200" dirty="0" smtClean="0">
                <a:latin typeface="Calibri" panose="020F0502020204030204" pitchFamily="34" charset="0"/>
                <a:cs typeface="Calibri" panose="020F0502020204030204" pitchFamily="34" charset="0"/>
              </a:rPr>
              <a:t>(</a:t>
            </a:r>
            <a:r>
              <a:rPr lang="it" sz="1200" dirty="0">
                <a:latin typeface="Calibri" panose="020F0502020204030204" pitchFamily="34" charset="0"/>
                <a:cs typeface="Calibri" panose="020F0502020204030204" pitchFamily="34" charset="0"/>
              </a:rPr>
              <a:t>this is general of any DM search you perform at the colliders)</a:t>
            </a: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
        <p:nvSpPr>
          <p:cNvPr id="4" name="TextBox 3"/>
          <p:cNvSpPr txBox="1"/>
          <p:nvPr/>
        </p:nvSpPr>
        <p:spPr>
          <a:xfrm>
            <a:off x="1925562" y="4168693"/>
            <a:ext cx="4876800" cy="5232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Evaluate accurately SM background</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Make SUSY signal </a:t>
            </a:r>
            <a:r>
              <a:rPr lang="en-US" dirty="0" err="1" smtClean="0">
                <a:latin typeface="Calibri" panose="020F0502020204030204" pitchFamily="34" charset="0"/>
                <a:cs typeface="Calibri" panose="020F0502020204030204" pitchFamily="34" charset="0"/>
              </a:rPr>
              <a:t>hypothesys</a:t>
            </a:r>
            <a:r>
              <a:rPr lang="en-US" dirty="0" smtClean="0">
                <a:latin typeface="Calibri" panose="020F0502020204030204" pitchFamily="34" charset="0"/>
                <a:cs typeface="Calibri" panose="020F0502020204030204" pitchFamily="34" charset="0"/>
              </a:rPr>
              <a:t> to test with data</a:t>
            </a:r>
            <a:endParaRPr lang="en-US" dirty="0">
              <a:latin typeface="Calibri" panose="020F0502020204030204" pitchFamily="34" charset="0"/>
              <a:cs typeface="Calibri" panose="020F0502020204030204" pitchFamily="34" charset="0"/>
            </a:endParaRPr>
          </a:p>
        </p:txBody>
      </p:sp>
      <p:sp>
        <p:nvSpPr>
          <p:cNvPr id="5" name="Footer Placeholder 4"/>
          <p:cNvSpPr>
            <a:spLocks noGrp="1"/>
          </p:cNvSpPr>
          <p:nvPr>
            <p:ph type="ftr" sz="quarter" idx="9"/>
          </p:nvPr>
        </p:nvSpPr>
        <p:spPr/>
        <p:txBody>
          <a:bodyPr/>
          <a:lstStyle/>
          <a:p>
            <a:r>
              <a:rPr lang="fr-FR" smtClean="0"/>
              <a:t>Astroparticle Physics - Part 6 Searches for Dark Matter</a:t>
            </a:r>
            <a:endParaRPr lang="fr-FR" dirty="0"/>
          </a:p>
        </p:txBody>
      </p:sp>
    </p:spTree>
    <p:extLst>
      <p:ext uri="{BB962C8B-B14F-4D97-AF65-F5344CB8AC3E}">
        <p14:creationId xmlns:p14="http://schemas.microsoft.com/office/powerpoint/2010/main" val="328565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1"/>
          <p:cNvPicPr preferRelativeResize="0"/>
          <p:nvPr/>
        </p:nvPicPr>
        <p:blipFill>
          <a:blip r:embed="rId3">
            <a:alphaModFix/>
          </a:blip>
          <a:stretch>
            <a:fillRect/>
          </a:stretch>
        </p:blipFill>
        <p:spPr>
          <a:xfrm>
            <a:off x="216206" y="624115"/>
            <a:ext cx="4834765" cy="3362475"/>
          </a:xfrm>
          <a:prstGeom prst="rect">
            <a:avLst/>
          </a:prstGeom>
          <a:noFill/>
          <a:ln>
            <a:noFill/>
          </a:ln>
        </p:spPr>
      </p:pic>
      <p:pic>
        <p:nvPicPr>
          <p:cNvPr id="7170" name="Picture 2" descr="Diagrams representing the two simplified models of direct top squark pair production considered in this study: T2tt with top squark decay via a top quark (top) and T2bW with top squark decay via a chargino (bottom)"/>
          <p:cNvPicPr>
            <a:picLocks noChangeAspect="1" noChangeArrowheads="1"/>
          </p:cNvPicPr>
          <p:nvPr/>
        </p:nvPicPr>
        <p:blipFill rotWithShape="1">
          <a:blip r:embed="rId4">
            <a:extLst>
              <a:ext uri="{28A0092B-C50C-407E-A947-70E740481C1C}">
                <a14:useLocalDpi xmlns:a14="http://schemas.microsoft.com/office/drawing/2010/main" val="0"/>
              </a:ext>
            </a:extLst>
          </a:blip>
          <a:srcRect b="50411"/>
          <a:stretch/>
        </p:blipFill>
        <p:spPr bwMode="auto">
          <a:xfrm>
            <a:off x="5651651" y="624115"/>
            <a:ext cx="2185957" cy="13885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04152" y="2206171"/>
            <a:ext cx="3386667" cy="24622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Several searches targeting the same simplified model</a:t>
            </a:r>
          </a:p>
          <a:p>
            <a:pPr marL="285750" indent="-285750">
              <a:buFont typeface="Arial" panose="020B0604020202020204" pitchFamily="34" charset="0"/>
              <a:buChar char="•"/>
            </a:pPr>
            <a:r>
              <a:rPr lang="en-US" dirty="0" smtClean="0"/>
              <a:t>The </a:t>
            </a:r>
            <a:r>
              <a:rPr lang="en-US" dirty="0" err="1" smtClean="0"/>
              <a:t>coloured</a:t>
            </a:r>
            <a:r>
              <a:rPr lang="en-US" dirty="0" smtClean="0"/>
              <a:t> regions are excluded by the corresponding search</a:t>
            </a:r>
          </a:p>
          <a:p>
            <a:pPr marL="285750" indent="-285750">
              <a:buFont typeface="Arial" panose="020B0604020202020204" pitchFamily="34" charset="0"/>
              <a:buChar char="•"/>
            </a:pPr>
            <a:r>
              <a:rPr lang="en-US" dirty="0" smtClean="0"/>
              <a:t>i.e. the specific (stop-</a:t>
            </a:r>
            <a:r>
              <a:rPr lang="en-US" dirty="0" err="1" smtClean="0"/>
              <a:t>neutralino</a:t>
            </a:r>
            <a:r>
              <a:rPr lang="en-US" dirty="0"/>
              <a:t>)</a:t>
            </a:r>
            <a:r>
              <a:rPr lang="en-US" dirty="0" smtClean="0"/>
              <a:t> mass parameters can be excluded experimentally by the search </a:t>
            </a:r>
          </a:p>
          <a:p>
            <a:pPr marL="285750" indent="-285750">
              <a:buFont typeface="Arial" panose="020B0604020202020204" pitchFamily="34" charset="0"/>
              <a:buChar char="•"/>
            </a:pPr>
            <a:r>
              <a:rPr lang="en-US" dirty="0" smtClean="0"/>
              <a:t>To each </a:t>
            </a:r>
            <a:r>
              <a:rPr lang="en-US" dirty="0"/>
              <a:t>(stop-</a:t>
            </a:r>
            <a:r>
              <a:rPr lang="en-US" dirty="0" err="1"/>
              <a:t>neutralino</a:t>
            </a:r>
            <a:r>
              <a:rPr lang="en-US" dirty="0" smtClean="0"/>
              <a:t>) mass parameter you calculate a cross section upper limit for the stop-production (different for each search) </a:t>
            </a:r>
            <a:endParaRPr lang="en-US" dirty="0"/>
          </a:p>
        </p:txBody>
      </p:sp>
      <p:sp>
        <p:nvSpPr>
          <p:cNvPr id="7" name="Rectangle 6"/>
          <p:cNvSpPr/>
          <p:nvPr/>
        </p:nvSpPr>
        <p:spPr>
          <a:xfrm>
            <a:off x="67382" y="110090"/>
            <a:ext cx="2377574" cy="307777"/>
          </a:xfrm>
          <a:prstGeom prst="rect">
            <a:avLst/>
          </a:prstGeom>
        </p:spPr>
        <p:txBody>
          <a:bodyPr wrap="none">
            <a:spAutoFit/>
          </a:bodyPr>
          <a:lstStyle/>
          <a:p>
            <a:r>
              <a:rPr lang="fr-FR" dirty="0" err="1" smtClean="0"/>
              <a:t>Example</a:t>
            </a:r>
            <a:r>
              <a:rPr lang="fr-FR" dirty="0" smtClean="0"/>
              <a:t>: SUSY at the LHC</a:t>
            </a:r>
            <a:endParaRPr lang="fr-FR" dirty="0"/>
          </a:p>
        </p:txBody>
      </p:sp>
      <p:sp>
        <p:nvSpPr>
          <p:cNvPr id="2" name="Slide Number Placeholder 1"/>
          <p:cNvSpPr>
            <a:spLocks noGrp="1"/>
          </p:cNvSpPr>
          <p:nvPr>
            <p:ph type="sldNum" sz="quarter" idx="8"/>
          </p:nvPr>
        </p:nvSpPr>
        <p:spPr/>
        <p:txBody>
          <a:bodyPr/>
          <a:lstStyle/>
          <a:p>
            <a:pPr lvl="0"/>
            <a:fld id="{EFA2B790-1167-4BC0-A17A-40DFB103CBD3}" type="slidenum">
              <a:rPr lang="en-US" smtClean="0"/>
              <a:t>19</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 name="Slide Number Placeholder 5"/>
          <p:cNvSpPr>
            <a:spLocks noGrp="1"/>
          </p:cNvSpPr>
          <p:nvPr>
            <p:ph type="sldNum" sz="quarter" idx="8"/>
          </p:nvPr>
        </p:nvSpPr>
        <p:spPr/>
        <p:txBody>
          <a:bodyPr/>
          <a:lstStyle/>
          <a:p>
            <a:pPr lvl="0"/>
            <a:fld id="{EFA2B790-1167-4BC0-A17A-40DFB103CBD3}" type="slidenum">
              <a:rPr lang="en-US" smtClean="0"/>
              <a:t>2</a:t>
            </a:fld>
            <a:endParaRPr lang="en-US" dirty="0"/>
          </a:p>
        </p:txBody>
      </p:sp>
      <p:sp>
        <p:nvSpPr>
          <p:cNvPr id="2" name="TextBox 1"/>
          <p:cNvSpPr txBox="1"/>
          <p:nvPr/>
        </p:nvSpPr>
        <p:spPr>
          <a:xfrm>
            <a:off x="324463" y="546712"/>
            <a:ext cx="8637639" cy="369332"/>
          </a:xfrm>
          <a:prstGeom prst="rect">
            <a:avLst/>
          </a:prstGeom>
          <a:noFill/>
        </p:spPr>
        <p:txBody>
          <a:bodyPr wrap="square" rtlCol="0">
            <a:spAutoFit/>
          </a:bodyPr>
          <a:lstStyle/>
          <a:p>
            <a:r>
              <a:rPr lang="en-US" sz="1800" i="1" dirty="0" smtClean="0">
                <a:latin typeface="Comic Sans MS" panose="030F0702030302020204" pitchFamily="66" charset="0"/>
              </a:rPr>
              <a:t>If we are finally convinced that Dark Matter exists… how do we search for it?</a:t>
            </a:r>
            <a:endParaRPr lang="en-US" sz="1800" i="1" dirty="0">
              <a:latin typeface="Comic Sans MS" panose="030F0702030302020204" pitchFamily="66" charset="0"/>
            </a:endParaRPr>
          </a:p>
        </p:txBody>
      </p:sp>
      <p:sp>
        <p:nvSpPr>
          <p:cNvPr id="9" name="Footer Placeholder 4"/>
          <p:cNvSpPr txBox="1">
            <a:spLocks/>
          </p:cNvSpPr>
          <p:nvPr/>
        </p:nvSpPr>
        <p:spPr>
          <a:xfrm>
            <a:off x="102866" y="116958"/>
            <a:ext cx="4961295" cy="354299"/>
          </a:xfrm>
        </p:spPr>
        <p:txBody>
          <a:bodyP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itchFamily="34"/>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smtClean="0"/>
              <a:t>Introduction</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extLst>
      <p:ext uri="{BB962C8B-B14F-4D97-AF65-F5344CB8AC3E}">
        <p14:creationId xmlns:p14="http://schemas.microsoft.com/office/powerpoint/2010/main" val="43508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4" name="TextBox 3"/>
          <p:cNvSpPr txBox="1"/>
          <p:nvPr/>
        </p:nvSpPr>
        <p:spPr>
          <a:xfrm>
            <a:off x="4663924" y="2177143"/>
            <a:ext cx="3386667" cy="95410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To each </a:t>
            </a:r>
            <a:r>
              <a:rPr lang="en-US" dirty="0"/>
              <a:t>(stop-</a:t>
            </a:r>
            <a:r>
              <a:rPr lang="en-US" dirty="0" err="1"/>
              <a:t>neutralino</a:t>
            </a:r>
            <a:r>
              <a:rPr lang="en-US" dirty="0" smtClean="0"/>
              <a:t>) mass parameter you calculate a cross section upper limit for the stop-production (different for each search) </a:t>
            </a:r>
            <a:endParaRPr lang="en-US" dirty="0"/>
          </a:p>
        </p:txBody>
      </p:sp>
      <p:pic>
        <p:nvPicPr>
          <p:cNvPr id="5" name="Picture 4"/>
          <p:cNvPicPr>
            <a:picLocks noChangeAspect="1"/>
          </p:cNvPicPr>
          <p:nvPr/>
        </p:nvPicPr>
        <p:blipFill>
          <a:blip r:embed="rId3"/>
          <a:stretch>
            <a:fillRect/>
          </a:stretch>
        </p:blipFill>
        <p:spPr>
          <a:xfrm>
            <a:off x="377372" y="711199"/>
            <a:ext cx="3836609" cy="3608579"/>
          </a:xfrm>
          <a:prstGeom prst="rect">
            <a:avLst/>
          </a:prstGeom>
        </p:spPr>
      </p:pic>
      <p:pic>
        <p:nvPicPr>
          <p:cNvPr id="6" name="Picture 2" descr="Diagrams representing the two simplified models of direct top squark pair production considered in this study: T2tt with top squark decay via a top quark (top) and T2bW with top squark decay via a chargino (bottom)"/>
          <p:cNvPicPr>
            <a:picLocks noChangeAspect="1" noChangeArrowheads="1"/>
          </p:cNvPicPr>
          <p:nvPr/>
        </p:nvPicPr>
        <p:blipFill rotWithShape="1">
          <a:blip r:embed="rId4">
            <a:extLst>
              <a:ext uri="{28A0092B-C50C-407E-A947-70E740481C1C}">
                <a14:useLocalDpi xmlns:a14="http://schemas.microsoft.com/office/drawing/2010/main" val="0"/>
              </a:ext>
            </a:extLst>
          </a:blip>
          <a:srcRect b="50411"/>
          <a:stretch/>
        </p:blipFill>
        <p:spPr bwMode="auto">
          <a:xfrm>
            <a:off x="5651651" y="624115"/>
            <a:ext cx="2185957" cy="1388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382" y="110090"/>
            <a:ext cx="2377574" cy="307777"/>
          </a:xfrm>
          <a:prstGeom prst="rect">
            <a:avLst/>
          </a:prstGeom>
        </p:spPr>
        <p:txBody>
          <a:bodyPr wrap="none">
            <a:spAutoFit/>
          </a:bodyPr>
          <a:lstStyle/>
          <a:p>
            <a:r>
              <a:rPr lang="fr-FR" dirty="0" err="1" smtClean="0"/>
              <a:t>Example</a:t>
            </a:r>
            <a:r>
              <a:rPr lang="fr-FR" dirty="0" smtClean="0"/>
              <a:t>: SUSY at the LHC</a:t>
            </a:r>
            <a:endParaRPr lang="fr-FR" dirty="0"/>
          </a:p>
        </p:txBody>
      </p:sp>
      <p:sp>
        <p:nvSpPr>
          <p:cNvPr id="2" name="Slide Number Placeholder 1"/>
          <p:cNvSpPr>
            <a:spLocks noGrp="1"/>
          </p:cNvSpPr>
          <p:nvPr>
            <p:ph type="sldNum" sz="quarter" idx="8"/>
          </p:nvPr>
        </p:nvSpPr>
        <p:spPr/>
        <p:txBody>
          <a:bodyPr/>
          <a:lstStyle/>
          <a:p>
            <a:pPr lvl="0"/>
            <a:fld id="{EFA2B790-1167-4BC0-A17A-40DFB103CBD3}" type="slidenum">
              <a:rPr lang="en-US" smtClean="0"/>
              <a:t>20</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extLst>
      <p:ext uri="{BB962C8B-B14F-4D97-AF65-F5344CB8AC3E}">
        <p14:creationId xmlns:p14="http://schemas.microsoft.com/office/powerpoint/2010/main" val="3091227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2"/>
          <p:cNvPicPr preferRelativeResize="0"/>
          <p:nvPr/>
        </p:nvPicPr>
        <p:blipFill>
          <a:blip r:embed="rId3">
            <a:alphaModFix/>
          </a:blip>
          <a:stretch>
            <a:fillRect/>
          </a:stretch>
        </p:blipFill>
        <p:spPr>
          <a:xfrm>
            <a:off x="1234260" y="551543"/>
            <a:ext cx="6284142" cy="4117556"/>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21</a:t>
            </a:fld>
            <a:endParaRPr lang="it"/>
          </a:p>
        </p:txBody>
      </p:sp>
      <p:sp>
        <p:nvSpPr>
          <p:cNvPr id="6" name="Rectangle 5"/>
          <p:cNvSpPr/>
          <p:nvPr/>
        </p:nvSpPr>
        <p:spPr>
          <a:xfrm>
            <a:off x="67382" y="110090"/>
            <a:ext cx="2377574" cy="307777"/>
          </a:xfrm>
          <a:prstGeom prst="rect">
            <a:avLst/>
          </a:prstGeom>
        </p:spPr>
        <p:txBody>
          <a:bodyPr wrap="none">
            <a:spAutoFit/>
          </a:bodyPr>
          <a:lstStyle/>
          <a:p>
            <a:r>
              <a:rPr lang="fr-FR" dirty="0" err="1" smtClean="0"/>
              <a:t>Example</a:t>
            </a:r>
            <a:r>
              <a:rPr lang="fr-FR" dirty="0" smtClean="0"/>
              <a:t>: SUSY at the LHC</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15" name="Rounded Rectangle 14"/>
          <p:cNvSpPr/>
          <p:nvPr/>
        </p:nvSpPr>
        <p:spPr>
          <a:xfrm>
            <a:off x="156896" y="2607733"/>
            <a:ext cx="3069099" cy="1657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39" name="Google Shape;239;p40"/>
          <p:cNvPicPr preferRelativeResize="0"/>
          <p:nvPr/>
        </p:nvPicPr>
        <p:blipFill>
          <a:blip r:embed="rId3">
            <a:alphaModFix/>
          </a:blip>
          <a:stretch>
            <a:fillRect/>
          </a:stretch>
        </p:blipFill>
        <p:spPr>
          <a:xfrm>
            <a:off x="6110518" y="650761"/>
            <a:ext cx="2843781" cy="3964782"/>
          </a:xfrm>
          <a:prstGeom prst="rect">
            <a:avLst/>
          </a:prstGeom>
          <a:noFill/>
          <a:ln>
            <a:noFill/>
          </a:ln>
        </p:spPr>
      </p:pic>
      <p:pic>
        <p:nvPicPr>
          <p:cNvPr id="241" name="Google Shape;241;p40"/>
          <p:cNvPicPr preferRelativeResize="0"/>
          <p:nvPr/>
        </p:nvPicPr>
        <p:blipFill rotWithShape="1">
          <a:blip r:embed="rId4">
            <a:alphaModFix/>
          </a:blip>
          <a:srcRect b="51056"/>
          <a:stretch/>
        </p:blipFill>
        <p:spPr>
          <a:xfrm>
            <a:off x="3915292" y="3366704"/>
            <a:ext cx="1411696" cy="777944"/>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22</a:t>
            </a:fld>
            <a:endParaRPr lang="it"/>
          </a:p>
        </p:txBody>
      </p:sp>
      <p:pic>
        <p:nvPicPr>
          <p:cNvPr id="9" name="Google Shape;281;p47"/>
          <p:cNvPicPr preferRelativeResize="0"/>
          <p:nvPr/>
        </p:nvPicPr>
        <p:blipFill rotWithShape="1">
          <a:blip r:embed="rId5">
            <a:alphaModFix/>
          </a:blip>
          <a:srcRect r="33939"/>
          <a:stretch/>
        </p:blipFill>
        <p:spPr>
          <a:xfrm>
            <a:off x="239434" y="2732281"/>
            <a:ext cx="1845786" cy="649548"/>
          </a:xfrm>
          <a:prstGeom prst="rect">
            <a:avLst/>
          </a:prstGeom>
          <a:noFill/>
          <a:ln>
            <a:noFill/>
          </a:ln>
        </p:spPr>
      </p:pic>
      <p:pic>
        <p:nvPicPr>
          <p:cNvPr id="10" name="Google Shape;280;p47"/>
          <p:cNvPicPr preferRelativeResize="0"/>
          <p:nvPr/>
        </p:nvPicPr>
        <p:blipFill rotWithShape="1">
          <a:blip r:embed="rId6">
            <a:alphaModFix/>
          </a:blip>
          <a:srcRect r="31762"/>
          <a:stretch/>
        </p:blipFill>
        <p:spPr>
          <a:xfrm>
            <a:off x="286276" y="3520073"/>
            <a:ext cx="1808620" cy="624575"/>
          </a:xfrm>
          <a:prstGeom prst="rect">
            <a:avLst/>
          </a:prstGeom>
          <a:noFill/>
          <a:ln>
            <a:noFill/>
          </a:ln>
        </p:spPr>
      </p:pic>
      <p:pic>
        <p:nvPicPr>
          <p:cNvPr id="11" name="Google Shape;282;p47"/>
          <p:cNvPicPr preferRelativeResize="0"/>
          <p:nvPr/>
        </p:nvPicPr>
        <p:blipFill rotWithShape="1">
          <a:blip r:embed="rId7">
            <a:alphaModFix/>
          </a:blip>
          <a:srcRect t="6367" r="51846"/>
          <a:stretch/>
        </p:blipFill>
        <p:spPr>
          <a:xfrm>
            <a:off x="2032173" y="3011521"/>
            <a:ext cx="1146455" cy="740616"/>
          </a:xfrm>
          <a:prstGeom prst="rect">
            <a:avLst/>
          </a:prstGeom>
          <a:noFill/>
          <a:ln>
            <a:noFill/>
          </a:ln>
        </p:spPr>
      </p:pic>
      <p:sp>
        <p:nvSpPr>
          <p:cNvPr id="12" name="Rectangle 11"/>
          <p:cNvSpPr/>
          <p:nvPr/>
        </p:nvSpPr>
        <p:spPr>
          <a:xfrm>
            <a:off x="67382" y="110090"/>
            <a:ext cx="4463081" cy="307777"/>
          </a:xfrm>
          <a:prstGeom prst="rect">
            <a:avLst/>
          </a:prstGeom>
        </p:spPr>
        <p:txBody>
          <a:bodyPr wrap="none">
            <a:spAutoFit/>
          </a:bodyPr>
          <a:lstStyle/>
          <a:p>
            <a:r>
              <a:rPr lang="fr-FR" dirty="0" err="1" smtClean="0"/>
              <a:t>Example</a:t>
            </a:r>
            <a:r>
              <a:rPr lang="fr-FR" dirty="0" smtClean="0"/>
              <a:t>: direct DM production and mono-X </a:t>
            </a:r>
            <a:r>
              <a:rPr lang="fr-FR" dirty="0" err="1" smtClean="0"/>
              <a:t>Searches</a:t>
            </a:r>
            <a:endParaRPr lang="fr-FR" dirty="0"/>
          </a:p>
        </p:txBody>
      </p:sp>
      <p:sp>
        <p:nvSpPr>
          <p:cNvPr id="5" name="TextBox 4"/>
          <p:cNvSpPr txBox="1"/>
          <p:nvPr/>
        </p:nvSpPr>
        <p:spPr>
          <a:xfrm>
            <a:off x="101600" y="488648"/>
            <a:ext cx="5781524" cy="307777"/>
          </a:xfrm>
          <a:prstGeom prst="rect">
            <a:avLst/>
          </a:prstGeom>
          <a:noFill/>
        </p:spPr>
        <p:txBody>
          <a:bodyPr wrap="square" rtlCol="0">
            <a:spAutoFit/>
          </a:bodyPr>
          <a:lstStyle/>
          <a:p>
            <a:r>
              <a:rPr lang="en-US" dirty="0" smtClean="0"/>
              <a:t>Idea: DM direct production plus “something”</a:t>
            </a:r>
            <a:endParaRPr lang="en-US" dirty="0"/>
          </a:p>
        </p:txBody>
      </p:sp>
      <p:pic>
        <p:nvPicPr>
          <p:cNvPr id="14" name="Picture 13"/>
          <p:cNvPicPr>
            <a:picLocks noChangeAspect="1"/>
          </p:cNvPicPr>
          <p:nvPr/>
        </p:nvPicPr>
        <p:blipFill>
          <a:blip r:embed="rId8"/>
          <a:stretch>
            <a:fillRect/>
          </a:stretch>
        </p:blipFill>
        <p:spPr>
          <a:xfrm>
            <a:off x="225995" y="831463"/>
            <a:ext cx="4279646" cy="1450286"/>
          </a:xfrm>
          <a:prstGeom prst="rect">
            <a:avLst/>
          </a:prstGeom>
        </p:spPr>
      </p:pic>
      <p:sp>
        <p:nvSpPr>
          <p:cNvPr id="6" name="TextBox 5"/>
          <p:cNvSpPr txBox="1"/>
          <p:nvPr/>
        </p:nvSpPr>
        <p:spPr>
          <a:xfrm>
            <a:off x="156896" y="4349448"/>
            <a:ext cx="3128171" cy="309638"/>
          </a:xfrm>
          <a:prstGeom prst="rect">
            <a:avLst/>
          </a:prstGeom>
          <a:noFill/>
        </p:spPr>
        <p:txBody>
          <a:bodyPr wrap="square" rtlCol="0">
            <a:spAutoFit/>
          </a:bodyPr>
          <a:lstStyle/>
          <a:p>
            <a:r>
              <a:rPr lang="en-US" dirty="0" smtClean="0"/>
              <a:t>Example for SUSY</a:t>
            </a:r>
            <a:endParaRPr lang="en-US" dirty="0"/>
          </a:p>
        </p:txBody>
      </p:sp>
      <p:sp>
        <p:nvSpPr>
          <p:cNvPr id="17" name="TextBox 16"/>
          <p:cNvSpPr txBox="1"/>
          <p:nvPr/>
        </p:nvSpPr>
        <p:spPr>
          <a:xfrm>
            <a:off x="3618899" y="4170331"/>
            <a:ext cx="2550691" cy="523220"/>
          </a:xfrm>
          <a:prstGeom prst="rect">
            <a:avLst/>
          </a:prstGeom>
          <a:noFill/>
        </p:spPr>
        <p:txBody>
          <a:bodyPr wrap="square" rtlCol="0">
            <a:spAutoFit/>
          </a:bodyPr>
          <a:lstStyle/>
          <a:p>
            <a:r>
              <a:rPr lang="en-US" dirty="0" smtClean="0"/>
              <a:t>Example: Mono-jet SM irreducible background</a:t>
            </a:r>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7"/>
          <p:cNvPicPr preferRelativeResize="0"/>
          <p:nvPr/>
        </p:nvPicPr>
        <p:blipFill rotWithShape="1">
          <a:blip r:embed="rId3">
            <a:alphaModFix/>
          </a:blip>
          <a:srcRect t="1" b="1175"/>
          <a:stretch/>
        </p:blipFill>
        <p:spPr>
          <a:xfrm>
            <a:off x="274236" y="761629"/>
            <a:ext cx="3557535" cy="3256407"/>
          </a:xfrm>
          <a:prstGeom prst="rect">
            <a:avLst/>
          </a:prstGeom>
          <a:noFill/>
          <a:ln>
            <a:noFill/>
          </a:ln>
        </p:spPr>
      </p:pic>
      <p:pic>
        <p:nvPicPr>
          <p:cNvPr id="220" name="Google Shape;220;p37"/>
          <p:cNvPicPr preferRelativeResize="0"/>
          <p:nvPr/>
        </p:nvPicPr>
        <p:blipFill rotWithShape="1">
          <a:blip r:embed="rId4">
            <a:alphaModFix/>
          </a:blip>
          <a:srcRect l="1633"/>
          <a:stretch/>
        </p:blipFill>
        <p:spPr>
          <a:xfrm>
            <a:off x="4586513" y="761629"/>
            <a:ext cx="3536648" cy="3174160"/>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23</a:t>
            </a:fld>
            <a:endParaRPr lang="it"/>
          </a:p>
        </p:txBody>
      </p:sp>
      <p:sp>
        <p:nvSpPr>
          <p:cNvPr id="5" name="TextBox 4"/>
          <p:cNvSpPr txBox="1"/>
          <p:nvPr/>
        </p:nvSpPr>
        <p:spPr>
          <a:xfrm>
            <a:off x="783772" y="4151086"/>
            <a:ext cx="8007048" cy="307777"/>
          </a:xfrm>
          <a:prstGeom prst="rect">
            <a:avLst/>
          </a:prstGeom>
          <a:noFill/>
        </p:spPr>
        <p:txBody>
          <a:bodyPr wrap="square" rtlCol="0">
            <a:spAutoFit/>
          </a:bodyPr>
          <a:lstStyle/>
          <a:p>
            <a:r>
              <a:rPr lang="en-US" dirty="0" smtClean="0">
                <a:sym typeface="Wingdings" panose="05000000000000000000" pitchFamily="2" charset="2"/>
              </a:rPr>
              <a:t> Using DM simplified models: put limits on the DM and mediator mass for fixed couplings</a:t>
            </a:r>
            <a:endParaRPr lang="en-US" dirty="0"/>
          </a:p>
        </p:txBody>
      </p:sp>
      <p:sp>
        <p:nvSpPr>
          <p:cNvPr id="11" name="Rectangle 10"/>
          <p:cNvSpPr/>
          <p:nvPr/>
        </p:nvSpPr>
        <p:spPr>
          <a:xfrm>
            <a:off x="67382" y="110090"/>
            <a:ext cx="4463081" cy="307777"/>
          </a:xfrm>
          <a:prstGeom prst="rect">
            <a:avLst/>
          </a:prstGeom>
        </p:spPr>
        <p:txBody>
          <a:bodyPr wrap="none">
            <a:spAutoFit/>
          </a:bodyPr>
          <a:lstStyle/>
          <a:p>
            <a:r>
              <a:rPr lang="fr-FR" dirty="0" err="1" smtClean="0"/>
              <a:t>Example</a:t>
            </a:r>
            <a:r>
              <a:rPr lang="fr-FR" dirty="0" smtClean="0"/>
              <a:t>: direct DM production and mono-X </a:t>
            </a:r>
            <a:r>
              <a:rPr lang="fr-FR" dirty="0" err="1" smtClean="0"/>
              <a:t>Searches</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16" name="Rounded Rectangle 15"/>
          <p:cNvSpPr/>
          <p:nvPr/>
        </p:nvSpPr>
        <p:spPr>
          <a:xfrm>
            <a:off x="154818" y="1855662"/>
            <a:ext cx="8831872" cy="2827565"/>
          </a:xfrm>
          <a:prstGeom prst="roundRect">
            <a:avLst/>
          </a:prstGeom>
          <a:ln>
            <a:solidFill>
              <a:srgbClr val="0049F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20" name="Google Shape;320;p54"/>
          <p:cNvPicPr preferRelativeResize="0"/>
          <p:nvPr/>
        </p:nvPicPr>
        <p:blipFill>
          <a:blip r:embed="rId3">
            <a:alphaModFix/>
          </a:blip>
          <a:stretch>
            <a:fillRect/>
          </a:stretch>
        </p:blipFill>
        <p:spPr>
          <a:xfrm>
            <a:off x="3657599" y="2008317"/>
            <a:ext cx="4550076" cy="766868"/>
          </a:xfrm>
          <a:prstGeom prst="rect">
            <a:avLst/>
          </a:prstGeom>
          <a:noFill/>
          <a:ln>
            <a:noFill/>
          </a:ln>
        </p:spPr>
      </p:pic>
      <p:pic>
        <p:nvPicPr>
          <p:cNvPr id="321" name="Google Shape;321;p54"/>
          <p:cNvPicPr preferRelativeResize="0"/>
          <p:nvPr/>
        </p:nvPicPr>
        <p:blipFill>
          <a:blip r:embed="rId4">
            <a:alphaModFix/>
          </a:blip>
          <a:stretch>
            <a:fillRect/>
          </a:stretch>
        </p:blipFill>
        <p:spPr>
          <a:xfrm>
            <a:off x="3477155" y="2856477"/>
            <a:ext cx="4989512" cy="368462"/>
          </a:xfrm>
          <a:prstGeom prst="rect">
            <a:avLst/>
          </a:prstGeom>
          <a:noFill/>
          <a:ln>
            <a:noFill/>
          </a:ln>
        </p:spPr>
      </p:pic>
      <p:pic>
        <p:nvPicPr>
          <p:cNvPr id="322" name="Google Shape;322;p54"/>
          <p:cNvPicPr preferRelativeResize="0"/>
          <p:nvPr/>
        </p:nvPicPr>
        <p:blipFill>
          <a:blip r:embed="rId5">
            <a:alphaModFix/>
          </a:blip>
          <a:stretch>
            <a:fillRect/>
          </a:stretch>
        </p:blipFill>
        <p:spPr>
          <a:xfrm>
            <a:off x="284159" y="2285761"/>
            <a:ext cx="3120572" cy="2301840"/>
          </a:xfrm>
          <a:prstGeom prst="rect">
            <a:avLst/>
          </a:prstGeom>
          <a:noFill/>
          <a:ln>
            <a:noFill/>
          </a:ln>
        </p:spPr>
      </p:pic>
      <p:sp>
        <p:nvSpPr>
          <p:cNvPr id="323" name="Google Shape;323;p54"/>
          <p:cNvSpPr txBox="1"/>
          <p:nvPr/>
        </p:nvSpPr>
        <p:spPr>
          <a:xfrm>
            <a:off x="3458856" y="3313949"/>
            <a:ext cx="5133600" cy="23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dirty="0"/>
              <a:t>“The precise shape of the density profile for r → 0 is unknown and different possibilities were derived from N-body simulations. Some solutions exhibit a flat core, others are more cuspy. Recent studies of dwarf galaxies indicate that the “cuspyness” of the density profile depends on the star formation rate which drives fluctuations in the gravitational potential: galaxies with longer lasting star formation have more shallow dark matter cores”</a:t>
            </a:r>
            <a:endParaRPr sz="1100" dirty="0"/>
          </a:p>
        </p:txBody>
      </p:sp>
      <p:sp>
        <p:nvSpPr>
          <p:cNvPr id="324" name="Google Shape;324;p54"/>
          <p:cNvSpPr txBox="1"/>
          <p:nvPr/>
        </p:nvSpPr>
        <p:spPr>
          <a:xfrm>
            <a:off x="6298861" y="4314288"/>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u="sng" dirty="0">
                <a:solidFill>
                  <a:schemeClr val="hlink"/>
                </a:solidFill>
                <a:hlinkClick r:id="rId6"/>
              </a:rPr>
              <a:t>https://arxiv.org/pdf/1903.03026.pdf</a:t>
            </a:r>
            <a:endParaRPr dirty="0"/>
          </a:p>
        </p:txBody>
      </p:sp>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24</a:t>
            </a:fld>
            <a:endParaRPr lang="it"/>
          </a:p>
        </p:txBody>
      </p:sp>
      <p:sp>
        <p:nvSpPr>
          <p:cNvPr id="10" name="Rectangle 9"/>
          <p:cNvSpPr/>
          <p:nvPr/>
        </p:nvSpPr>
        <p:spPr>
          <a:xfrm>
            <a:off x="67382" y="110090"/>
            <a:ext cx="2882520" cy="307777"/>
          </a:xfrm>
          <a:prstGeom prst="rect">
            <a:avLst/>
          </a:prstGeom>
        </p:spPr>
        <p:txBody>
          <a:bodyPr wrap="none">
            <a:spAutoFit/>
          </a:bodyPr>
          <a:lstStyle/>
          <a:p>
            <a:r>
              <a:rPr lang="fr-FR" dirty="0"/>
              <a:t>« </a:t>
            </a:r>
            <a:r>
              <a:rPr lang="fr-FR" dirty="0" smtClean="0"/>
              <a:t>Shake </a:t>
            </a:r>
            <a:r>
              <a:rPr lang="fr-FR" dirty="0" err="1"/>
              <a:t>it</a:t>
            </a:r>
            <a:r>
              <a:rPr lang="fr-FR" dirty="0"/>
              <a:t> » : </a:t>
            </a:r>
            <a:r>
              <a:rPr lang="fr-FR" dirty="0" smtClean="0"/>
              <a:t>DM Direct </a:t>
            </a:r>
            <a:r>
              <a:rPr lang="fr-FR" dirty="0" err="1" smtClean="0"/>
              <a:t>Detection</a:t>
            </a:r>
            <a:endParaRPr lang="fr-FR" dirty="0"/>
          </a:p>
        </p:txBody>
      </p:sp>
      <p:sp>
        <p:nvSpPr>
          <p:cNvPr id="6" name="TextBox 5"/>
          <p:cNvSpPr txBox="1"/>
          <p:nvPr/>
        </p:nvSpPr>
        <p:spPr>
          <a:xfrm>
            <a:off x="154818" y="554891"/>
            <a:ext cx="8437638"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Idea: the Earth travels through the DM Milky Way’s halo, and DM particles might scatter off (heavy) nuclei</a:t>
            </a:r>
          </a:p>
          <a:p>
            <a:pPr marL="171450" indent="-171450">
              <a:buFont typeface="Arial" panose="020B0604020202020204" pitchFamily="34" charset="0"/>
              <a:buChar char="•"/>
            </a:pPr>
            <a:r>
              <a:rPr lang="en-US" sz="1200" dirty="0" smtClean="0"/>
              <a:t>In general, the expected event rate can be expressed as</a:t>
            </a:r>
            <a:endParaRPr lang="en-US" sz="1200" dirty="0"/>
          </a:p>
        </p:txBody>
      </p:sp>
      <p:pic>
        <p:nvPicPr>
          <p:cNvPr id="13" name="Google Shape;349;p58"/>
          <p:cNvPicPr preferRelativeResize="0"/>
          <p:nvPr/>
        </p:nvPicPr>
        <p:blipFill>
          <a:blip r:embed="rId7">
            <a:alphaModFix/>
          </a:blip>
          <a:stretch>
            <a:fillRect/>
          </a:stretch>
        </p:blipFill>
        <p:spPr>
          <a:xfrm>
            <a:off x="2447039" y="1020207"/>
            <a:ext cx="3598386" cy="624101"/>
          </a:xfrm>
          <a:prstGeom prst="rect">
            <a:avLst/>
          </a:prstGeom>
          <a:noFill/>
          <a:ln>
            <a:noFill/>
          </a:ln>
        </p:spPr>
      </p:pic>
      <p:sp>
        <p:nvSpPr>
          <p:cNvPr id="7" name="TextBox 6"/>
          <p:cNvSpPr txBox="1"/>
          <p:nvPr/>
        </p:nvSpPr>
        <p:spPr>
          <a:xfrm>
            <a:off x="338667" y="1916823"/>
            <a:ext cx="3318932" cy="307777"/>
          </a:xfrm>
          <a:prstGeom prst="rect">
            <a:avLst/>
          </a:prstGeom>
          <a:noFill/>
        </p:spPr>
        <p:txBody>
          <a:bodyPr wrap="square" rtlCol="0">
            <a:spAutoFit/>
          </a:bodyPr>
          <a:lstStyle/>
          <a:p>
            <a:r>
              <a:rPr lang="en-US" i="1" dirty="0" smtClean="0">
                <a:solidFill>
                  <a:srgbClr val="0049F8"/>
                </a:solidFill>
                <a:latin typeface="Calibri" panose="020F0502020204030204" pitchFamily="34" charset="0"/>
                <a:cs typeface="Calibri" panose="020F0502020204030204" pitchFamily="34" charset="0"/>
              </a:rPr>
              <a:t>Models for the Halo densities</a:t>
            </a:r>
            <a:endParaRPr lang="en-US" i="1" dirty="0">
              <a:solidFill>
                <a:srgbClr val="0049F8"/>
              </a:solidFill>
              <a:latin typeface="Calibri" panose="020F0502020204030204" pitchFamily="34" charset="0"/>
              <a:cs typeface="Calibri" panose="020F0502020204030204" pitchFamily="34" charset="0"/>
            </a:endParaRPr>
          </a:p>
        </p:txBody>
      </p:sp>
      <p:sp>
        <p:nvSpPr>
          <p:cNvPr id="18" name="Rounded Rectangle 17"/>
          <p:cNvSpPr/>
          <p:nvPr/>
        </p:nvSpPr>
        <p:spPr>
          <a:xfrm>
            <a:off x="3418701" y="1080816"/>
            <a:ext cx="592079" cy="346422"/>
          </a:xfrm>
          <a:prstGeom prst="roundRect">
            <a:avLst/>
          </a:prstGeom>
          <a:noFill/>
          <a:ln>
            <a:solidFill>
              <a:srgbClr val="0049F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25</a:t>
            </a:fld>
            <a:endParaRPr lang="it"/>
          </a:p>
        </p:txBody>
      </p:sp>
      <p:pic>
        <p:nvPicPr>
          <p:cNvPr id="13" name="Google Shape;349;p58"/>
          <p:cNvPicPr preferRelativeResize="0"/>
          <p:nvPr/>
        </p:nvPicPr>
        <p:blipFill>
          <a:blip r:embed="rId3">
            <a:alphaModFix/>
          </a:blip>
          <a:stretch>
            <a:fillRect/>
          </a:stretch>
        </p:blipFill>
        <p:spPr>
          <a:xfrm>
            <a:off x="2447039" y="1020207"/>
            <a:ext cx="3598386" cy="624101"/>
          </a:xfrm>
          <a:prstGeom prst="rect">
            <a:avLst/>
          </a:prstGeom>
          <a:noFill/>
          <a:ln>
            <a:noFill/>
          </a:ln>
        </p:spPr>
      </p:pic>
      <p:sp>
        <p:nvSpPr>
          <p:cNvPr id="7" name="TextBox 6"/>
          <p:cNvSpPr txBox="1"/>
          <p:nvPr/>
        </p:nvSpPr>
        <p:spPr>
          <a:xfrm>
            <a:off x="338667" y="1916823"/>
            <a:ext cx="3318932" cy="307777"/>
          </a:xfrm>
          <a:prstGeom prst="rect">
            <a:avLst/>
          </a:prstGeom>
          <a:noFill/>
        </p:spPr>
        <p:txBody>
          <a:bodyPr wrap="square" rtlCol="0">
            <a:spAutoFit/>
          </a:bodyPr>
          <a:lstStyle/>
          <a:p>
            <a:r>
              <a:rPr lang="en-US" i="1" dirty="0" smtClean="0">
                <a:solidFill>
                  <a:srgbClr val="FF0000"/>
                </a:solidFill>
                <a:latin typeface="Calibri" panose="020F0502020204030204" pitchFamily="34" charset="0"/>
                <a:cs typeface="Calibri" panose="020F0502020204030204" pitchFamily="34" charset="0"/>
              </a:rPr>
              <a:t>Particle Physics: Scattering Cross </a:t>
            </a:r>
            <a:r>
              <a:rPr lang="en-US" i="1" dirty="0">
                <a:solidFill>
                  <a:srgbClr val="FF0000"/>
                </a:solidFill>
                <a:latin typeface="Calibri" panose="020F0502020204030204" pitchFamily="34" charset="0"/>
                <a:cs typeface="Calibri" panose="020F0502020204030204" pitchFamily="34" charset="0"/>
              </a:rPr>
              <a:t>S</a:t>
            </a:r>
            <a:r>
              <a:rPr lang="en-US" i="1" dirty="0" smtClean="0">
                <a:solidFill>
                  <a:srgbClr val="FF0000"/>
                </a:solidFill>
                <a:latin typeface="Calibri" panose="020F0502020204030204" pitchFamily="34" charset="0"/>
                <a:cs typeface="Calibri" panose="020F0502020204030204" pitchFamily="34" charset="0"/>
              </a:rPr>
              <a:t>ections</a:t>
            </a:r>
            <a:endParaRPr lang="en-US" i="1" dirty="0">
              <a:solidFill>
                <a:srgbClr val="FF0000"/>
              </a:solidFill>
              <a:latin typeface="Calibri" panose="020F0502020204030204" pitchFamily="34" charset="0"/>
              <a:cs typeface="Calibri" panose="020F0502020204030204" pitchFamily="34" charset="0"/>
            </a:endParaRPr>
          </a:p>
        </p:txBody>
      </p:sp>
      <p:sp>
        <p:nvSpPr>
          <p:cNvPr id="14" name="Rounded Rectangle 13"/>
          <p:cNvSpPr/>
          <p:nvPr/>
        </p:nvSpPr>
        <p:spPr>
          <a:xfrm>
            <a:off x="4915504" y="1080816"/>
            <a:ext cx="783771" cy="520594"/>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5" name="Google Shape;351;p58"/>
          <p:cNvPicPr preferRelativeResize="0"/>
          <p:nvPr/>
        </p:nvPicPr>
        <p:blipFill>
          <a:blip r:embed="rId4">
            <a:alphaModFix/>
          </a:blip>
          <a:stretch>
            <a:fillRect/>
          </a:stretch>
        </p:blipFill>
        <p:spPr>
          <a:xfrm>
            <a:off x="528212" y="3442307"/>
            <a:ext cx="2620315" cy="463435"/>
          </a:xfrm>
          <a:prstGeom prst="rect">
            <a:avLst/>
          </a:prstGeom>
          <a:noFill/>
          <a:ln>
            <a:noFill/>
          </a:ln>
        </p:spPr>
      </p:pic>
      <p:pic>
        <p:nvPicPr>
          <p:cNvPr id="17" name="Google Shape;352;p58"/>
          <p:cNvPicPr preferRelativeResize="0"/>
          <p:nvPr/>
        </p:nvPicPr>
        <p:blipFill>
          <a:blip r:embed="rId5">
            <a:alphaModFix/>
          </a:blip>
          <a:stretch>
            <a:fillRect/>
          </a:stretch>
        </p:blipFill>
        <p:spPr>
          <a:xfrm>
            <a:off x="528212" y="2601954"/>
            <a:ext cx="2653678" cy="464314"/>
          </a:xfrm>
          <a:prstGeom prst="rect">
            <a:avLst/>
          </a:prstGeom>
          <a:noFill/>
          <a:ln>
            <a:noFill/>
          </a:ln>
        </p:spPr>
      </p:pic>
      <p:sp>
        <p:nvSpPr>
          <p:cNvPr id="19" name="Rounded Rectangle 18"/>
          <p:cNvSpPr/>
          <p:nvPr/>
        </p:nvSpPr>
        <p:spPr>
          <a:xfrm>
            <a:off x="177445" y="1810414"/>
            <a:ext cx="8686462" cy="284867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ight Arrow 2"/>
          <p:cNvSpPr/>
          <p:nvPr/>
        </p:nvSpPr>
        <p:spPr>
          <a:xfrm>
            <a:off x="3206085" y="2748038"/>
            <a:ext cx="653143"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3206085" y="3572424"/>
            <a:ext cx="653143" cy="20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25104" y="3442307"/>
            <a:ext cx="3628572" cy="523220"/>
          </a:xfrm>
          <a:prstGeom prst="rect">
            <a:avLst/>
          </a:prstGeom>
          <a:noFill/>
        </p:spPr>
        <p:txBody>
          <a:bodyPr wrap="square" rtlCol="0">
            <a:spAutoFit/>
          </a:bodyPr>
          <a:lstStyle/>
          <a:p>
            <a:r>
              <a:rPr lang="en-US" dirty="0" smtClean="0"/>
              <a:t>Spin independent cross section (i.e. same for protons and neutrons)</a:t>
            </a:r>
            <a:endParaRPr lang="en-US" dirty="0"/>
          </a:p>
        </p:txBody>
      </p:sp>
      <p:sp>
        <p:nvSpPr>
          <p:cNvPr id="21" name="TextBox 20"/>
          <p:cNvSpPr txBox="1"/>
          <p:nvPr/>
        </p:nvSpPr>
        <p:spPr>
          <a:xfrm>
            <a:off x="3967479" y="2616368"/>
            <a:ext cx="3628572" cy="523220"/>
          </a:xfrm>
          <a:prstGeom prst="rect">
            <a:avLst/>
          </a:prstGeom>
          <a:noFill/>
        </p:spPr>
        <p:txBody>
          <a:bodyPr wrap="square" rtlCol="0">
            <a:spAutoFit/>
          </a:bodyPr>
          <a:lstStyle/>
          <a:p>
            <a:r>
              <a:rPr lang="en-US" dirty="0" smtClean="0"/>
              <a:t>Spin dependent cross section (i.e. different for protons and neutrons)</a:t>
            </a:r>
            <a:endParaRPr lang="en-US" dirty="0"/>
          </a:p>
        </p:txBody>
      </p:sp>
      <p:sp>
        <p:nvSpPr>
          <p:cNvPr id="22" name="Rounded Rectangle 21"/>
          <p:cNvSpPr/>
          <p:nvPr/>
        </p:nvSpPr>
        <p:spPr>
          <a:xfrm>
            <a:off x="3362477" y="1393384"/>
            <a:ext cx="605002" cy="220719"/>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TextBox 23"/>
          <p:cNvSpPr txBox="1"/>
          <p:nvPr/>
        </p:nvSpPr>
        <p:spPr>
          <a:xfrm>
            <a:off x="154818" y="554891"/>
            <a:ext cx="8437638"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Idea: the Earth travels through the DM Milky Way’s halo, and DM particles might scatter off (heavy) nuclei</a:t>
            </a:r>
          </a:p>
          <a:p>
            <a:pPr marL="171450" indent="-171450">
              <a:buFont typeface="Arial" panose="020B0604020202020204" pitchFamily="34" charset="0"/>
              <a:buChar char="•"/>
            </a:pPr>
            <a:r>
              <a:rPr lang="en-US" sz="1200" dirty="0" smtClean="0"/>
              <a:t>In general, the expected event rate can be expressed as</a:t>
            </a:r>
            <a:endParaRPr lang="en-US" sz="1200" dirty="0"/>
          </a:p>
        </p:txBody>
      </p:sp>
      <p:sp>
        <p:nvSpPr>
          <p:cNvPr id="25" name="Rectangle 24"/>
          <p:cNvSpPr/>
          <p:nvPr/>
        </p:nvSpPr>
        <p:spPr>
          <a:xfrm>
            <a:off x="67382" y="110090"/>
            <a:ext cx="2882520" cy="307777"/>
          </a:xfrm>
          <a:prstGeom prst="rect">
            <a:avLst/>
          </a:prstGeom>
        </p:spPr>
        <p:txBody>
          <a:bodyPr wrap="none">
            <a:spAutoFit/>
          </a:bodyPr>
          <a:lstStyle/>
          <a:p>
            <a:r>
              <a:rPr lang="fr-FR" dirty="0"/>
              <a:t>« </a:t>
            </a:r>
            <a:r>
              <a:rPr lang="fr-FR" dirty="0" smtClean="0"/>
              <a:t>Shake </a:t>
            </a:r>
            <a:r>
              <a:rPr lang="fr-FR" dirty="0" err="1"/>
              <a:t>it</a:t>
            </a:r>
            <a:r>
              <a:rPr lang="fr-FR" dirty="0"/>
              <a:t> » : </a:t>
            </a:r>
            <a:r>
              <a:rPr lang="fr-FR" dirty="0" smtClean="0"/>
              <a:t>DM Direct </a:t>
            </a:r>
            <a:r>
              <a:rPr lang="fr-FR" dirty="0" err="1" smtClean="0"/>
              <a:t>Detection</a:t>
            </a:r>
            <a:endParaRPr lang="fr-FR" dirty="0"/>
          </a:p>
        </p:txBody>
      </p:sp>
      <p:sp>
        <p:nvSpPr>
          <p:cNvPr id="5" name="Footer Placeholder 4"/>
          <p:cNvSpPr>
            <a:spLocks noGrp="1"/>
          </p:cNvSpPr>
          <p:nvPr>
            <p:ph type="ftr" sz="quarter" idx="9"/>
          </p:nvPr>
        </p:nvSpPr>
        <p:spPr/>
        <p:txBody>
          <a:bodyPr/>
          <a:lstStyle/>
          <a:p>
            <a:r>
              <a:rPr lang="fr-FR" smtClean="0"/>
              <a:t>Astroparticle Physics - Part 6 Searches for Dark Matter</a:t>
            </a:r>
            <a:endParaRPr lang="fr-FR" dirty="0"/>
          </a:p>
        </p:txBody>
      </p:sp>
    </p:spTree>
    <p:extLst>
      <p:ext uri="{BB962C8B-B14F-4D97-AF65-F5344CB8AC3E}">
        <p14:creationId xmlns:p14="http://schemas.microsoft.com/office/powerpoint/2010/main" val="20794981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5"/>
          <p:cNvSpPr txBox="1"/>
          <p:nvPr/>
        </p:nvSpPr>
        <p:spPr>
          <a:xfrm>
            <a:off x="254315" y="599908"/>
            <a:ext cx="8497800" cy="43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dirty="0">
                <a:latin typeface="Calibri" panose="020F0502020204030204" pitchFamily="34" charset="0"/>
                <a:cs typeface="Calibri" panose="020F0502020204030204" pitchFamily="34" charset="0"/>
              </a:rPr>
              <a:t>Key points for DM Direct detection:</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DM induced recoils energies are very small ( eV ~ keV range )</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Many natural signals can mimic DM scattering e.g. background neutrinos (Sun, radioactive decays…)</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Accurate signal/background discrimination needed</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On the side: they can study DM &amp; other physics at the same time (e.g. neutrino physics, extremely rare radioactive decays)</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Limitation: neutrino floor</a:t>
            </a: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p>
        </p:txBody>
      </p:sp>
      <p:sp>
        <p:nvSpPr>
          <p:cNvPr id="330" name="Google Shape;330;p55"/>
          <p:cNvSpPr txBox="1"/>
          <p:nvPr/>
        </p:nvSpPr>
        <p:spPr>
          <a:xfrm>
            <a:off x="254315" y="2735100"/>
            <a:ext cx="7805400" cy="24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dirty="0">
                <a:latin typeface="Calibri" panose="020F0502020204030204" pitchFamily="34" charset="0"/>
                <a:cs typeface="Calibri" panose="020F0502020204030204" pitchFamily="34" charset="0"/>
              </a:rPr>
              <a:t>Experimental strategies:</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Noble liquid targets</a:t>
            </a: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r>
              <a:rPr lang="it" dirty="0">
                <a:solidFill>
                  <a:schemeClr val="dk1"/>
                </a:solidFill>
                <a:latin typeface="Calibri" panose="020F0502020204030204" pitchFamily="34" charset="0"/>
                <a:cs typeface="Calibri" panose="020F0502020204030204" pitchFamily="34" charset="0"/>
              </a:rPr>
              <a:t>[ DARWIN, </a:t>
            </a:r>
            <a:r>
              <a:rPr lang="it" b="1" dirty="0">
                <a:solidFill>
                  <a:schemeClr val="dk1"/>
                </a:solidFill>
                <a:latin typeface="Calibri" panose="020F0502020204030204" pitchFamily="34" charset="0"/>
                <a:cs typeface="Calibri" panose="020F0502020204030204" pitchFamily="34" charset="0"/>
              </a:rPr>
              <a:t>LUX</a:t>
            </a:r>
            <a:r>
              <a:rPr lang="it" dirty="0">
                <a:solidFill>
                  <a:schemeClr val="dk1"/>
                </a:solidFill>
                <a:latin typeface="Calibri" panose="020F0502020204030204" pitchFamily="34" charset="0"/>
                <a:cs typeface="Calibri" panose="020F0502020204030204" pitchFamily="34" charset="0"/>
              </a:rPr>
              <a:t>, Panda-X, XENON, </a:t>
            </a:r>
            <a:r>
              <a:rPr lang="it" b="1" dirty="0">
                <a:solidFill>
                  <a:schemeClr val="dk1"/>
                </a:solidFill>
                <a:latin typeface="Calibri" panose="020F0502020204030204" pitchFamily="34" charset="0"/>
                <a:cs typeface="Calibri" panose="020F0502020204030204" pitchFamily="34" charset="0"/>
              </a:rPr>
              <a:t>XENON1T</a:t>
            </a:r>
            <a:r>
              <a:rPr lang="it" dirty="0">
                <a:solidFill>
                  <a:schemeClr val="dk1"/>
                </a:solidFill>
                <a:latin typeface="Calibri" panose="020F0502020204030204" pitchFamily="34" charset="0"/>
                <a:cs typeface="Calibri" panose="020F0502020204030204" pitchFamily="34" charset="0"/>
              </a:rPr>
              <a:t>, XENONnT ]</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Cryogenic Crystal Targets</a:t>
            </a: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r>
              <a:rPr lang="it" dirty="0">
                <a:latin typeface="Calibri" panose="020F0502020204030204" pitchFamily="34" charset="0"/>
                <a:cs typeface="Calibri" panose="020F0502020204030204" pitchFamily="34" charset="0"/>
              </a:rPr>
              <a:t>[ </a:t>
            </a:r>
            <a:r>
              <a:rPr lang="it" b="1" dirty="0">
                <a:latin typeface="Calibri" panose="020F0502020204030204" pitchFamily="34" charset="0"/>
                <a:cs typeface="Calibri" panose="020F0502020204030204" pitchFamily="34" charset="0"/>
              </a:rPr>
              <a:t>CRESST(II,III)</a:t>
            </a:r>
            <a:r>
              <a:rPr lang="it" dirty="0">
                <a:latin typeface="Calibri" panose="020F0502020204030204" pitchFamily="34" charset="0"/>
                <a:cs typeface="Calibri" panose="020F0502020204030204" pitchFamily="34" charset="0"/>
              </a:rPr>
              <a:t> , EDELWEISS, SuperCDMS]</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Others: e.g. bubble chambers, NaI crystals</a:t>
            </a: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r>
              <a:rPr lang="it" dirty="0">
                <a:latin typeface="Calibri" panose="020F0502020204030204" pitchFamily="34" charset="0"/>
                <a:cs typeface="Calibri" panose="020F0502020204030204" pitchFamily="34" charset="0"/>
              </a:rPr>
              <a:t>[ANAIS, </a:t>
            </a:r>
            <a:r>
              <a:rPr lang="it" b="1" dirty="0">
                <a:latin typeface="Calibri" panose="020F0502020204030204" pitchFamily="34" charset="0"/>
                <a:cs typeface="Calibri" panose="020F0502020204030204" pitchFamily="34" charset="0"/>
              </a:rPr>
              <a:t>DAMA/LIBRA</a:t>
            </a:r>
            <a:r>
              <a:rPr lang="it" dirty="0">
                <a:latin typeface="Calibri" panose="020F0502020204030204" pitchFamily="34" charset="0"/>
                <a:cs typeface="Calibri" panose="020F0502020204030204" pitchFamily="34" charset="0"/>
              </a:rPr>
              <a:t>, COSINE, PICO…]</a:t>
            </a:r>
            <a:endParaRPr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26</a:t>
            </a:fld>
            <a:endParaRPr lang="it"/>
          </a:p>
        </p:txBody>
      </p:sp>
      <p:sp>
        <p:nvSpPr>
          <p:cNvPr id="7" name="Rectangle 6"/>
          <p:cNvSpPr/>
          <p:nvPr/>
        </p:nvSpPr>
        <p:spPr>
          <a:xfrm>
            <a:off x="67382" y="110090"/>
            <a:ext cx="1787669" cy="307777"/>
          </a:xfrm>
          <a:prstGeom prst="rect">
            <a:avLst/>
          </a:prstGeom>
        </p:spPr>
        <p:txBody>
          <a:bodyPr wrap="none">
            <a:spAutoFit/>
          </a:bodyPr>
          <a:lstStyle/>
          <a:p>
            <a:r>
              <a:rPr lang="fr-FR" dirty="0" smtClean="0"/>
              <a:t>DM Direct </a:t>
            </a:r>
            <a:r>
              <a:rPr lang="fr-FR" dirty="0" err="1" smtClean="0"/>
              <a:t>Detection</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56"/>
          <p:cNvPicPr preferRelativeResize="0"/>
          <p:nvPr/>
        </p:nvPicPr>
        <p:blipFill>
          <a:blip r:embed="rId3">
            <a:alphaModFix/>
          </a:blip>
          <a:stretch>
            <a:fillRect/>
          </a:stretch>
        </p:blipFill>
        <p:spPr>
          <a:xfrm>
            <a:off x="236517" y="982134"/>
            <a:ext cx="4340321" cy="2886780"/>
          </a:xfrm>
          <a:prstGeom prst="rect">
            <a:avLst/>
          </a:prstGeom>
          <a:noFill/>
          <a:ln>
            <a:noFill/>
          </a:ln>
        </p:spPr>
      </p:pic>
      <p:pic>
        <p:nvPicPr>
          <p:cNvPr id="338" name="Google Shape;338;p56"/>
          <p:cNvPicPr preferRelativeResize="0"/>
          <p:nvPr/>
        </p:nvPicPr>
        <p:blipFill>
          <a:blip r:embed="rId4">
            <a:alphaModFix/>
          </a:blip>
          <a:stretch>
            <a:fillRect/>
          </a:stretch>
        </p:blipFill>
        <p:spPr>
          <a:xfrm>
            <a:off x="5376296" y="868915"/>
            <a:ext cx="2889207" cy="2999999"/>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27</a:t>
            </a:fld>
            <a:endParaRPr lang="it"/>
          </a:p>
        </p:txBody>
      </p:sp>
      <p:sp>
        <p:nvSpPr>
          <p:cNvPr id="9" name="Rectangle 8"/>
          <p:cNvSpPr/>
          <p:nvPr/>
        </p:nvSpPr>
        <p:spPr>
          <a:xfrm>
            <a:off x="67382" y="110090"/>
            <a:ext cx="3451586" cy="307777"/>
          </a:xfrm>
          <a:prstGeom prst="rect">
            <a:avLst/>
          </a:prstGeom>
        </p:spPr>
        <p:txBody>
          <a:bodyPr wrap="none">
            <a:spAutoFit/>
          </a:bodyPr>
          <a:lstStyle/>
          <a:p>
            <a:r>
              <a:rPr lang="fr-FR" dirty="0" smtClean="0"/>
              <a:t>DAMA/LIBRA and the </a:t>
            </a:r>
            <a:r>
              <a:rPr lang="fr-FR" dirty="0" err="1" smtClean="0"/>
              <a:t>Annual</a:t>
            </a:r>
            <a:r>
              <a:rPr lang="fr-FR" dirty="0" smtClean="0"/>
              <a:t> Modulation</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7"/>
          <p:cNvSpPr txBox="1"/>
          <p:nvPr/>
        </p:nvSpPr>
        <p:spPr>
          <a:xfrm>
            <a:off x="124324" y="2372881"/>
            <a:ext cx="8836800" cy="49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dirty="0">
                <a:latin typeface="Calibri" panose="020F0502020204030204" pitchFamily="34" charset="0"/>
                <a:cs typeface="Calibri" panose="020F0502020204030204" pitchFamily="34" charset="0"/>
              </a:rPr>
              <a:t>The data of the new DAMA/LIBRA–phase2 confirm a peculiar annual modulation </a:t>
            </a:r>
            <a:r>
              <a:rPr lang="it" sz="1200" dirty="0" smtClean="0">
                <a:latin typeface="Calibri" panose="020F0502020204030204" pitchFamily="34" charset="0"/>
                <a:cs typeface="Calibri" panose="020F0502020204030204" pitchFamily="34" charset="0"/>
              </a:rPr>
              <a:t>in </a:t>
            </a:r>
            <a:r>
              <a:rPr lang="it" sz="1200" dirty="0">
                <a:latin typeface="Calibri" panose="020F0502020204030204" pitchFamily="34" charset="0"/>
                <a:cs typeface="Calibri" panose="020F0502020204030204" pitchFamily="34" charset="0"/>
              </a:rPr>
              <a:t>the (1–6) keV energy </a:t>
            </a:r>
            <a:r>
              <a:rPr lang="it" sz="1200" dirty="0" smtClean="0">
                <a:latin typeface="Calibri" panose="020F0502020204030204" pitchFamily="34" charset="0"/>
                <a:cs typeface="Calibri" panose="020F0502020204030204" pitchFamily="34" charset="0"/>
              </a:rPr>
              <a:t>region:</a:t>
            </a:r>
            <a:endParaRPr sz="1200" dirty="0">
              <a:latin typeface="Calibri" panose="020F0502020204030204" pitchFamily="34" charset="0"/>
              <a:cs typeface="Calibri" panose="020F0502020204030204" pitchFamily="34" charset="0"/>
            </a:endParaRPr>
          </a:p>
          <a:p>
            <a:pPr marL="228600" lvl="0" indent="-228600" algn="l" rtl="0">
              <a:spcBef>
                <a:spcPts val="0"/>
              </a:spcBef>
              <a:spcAft>
                <a:spcPts val="0"/>
              </a:spcAft>
              <a:buAutoNum type="arabicParenR"/>
            </a:pPr>
            <a:r>
              <a:rPr lang="it" sz="1200" dirty="0" smtClean="0">
                <a:latin typeface="Calibri" panose="020F0502020204030204" pitchFamily="34" charset="0"/>
                <a:cs typeface="Calibri" panose="020F0502020204030204" pitchFamily="34" charset="0"/>
              </a:rPr>
              <a:t>the </a:t>
            </a:r>
            <a:r>
              <a:rPr lang="it" sz="1200" dirty="0">
                <a:latin typeface="Calibri" panose="020F0502020204030204" pitchFamily="34" charset="0"/>
                <a:cs typeface="Calibri" panose="020F0502020204030204" pitchFamily="34" charset="0"/>
              </a:rPr>
              <a:t>single-hit events show a clear cosine-like modulation </a:t>
            </a:r>
            <a:endParaRPr lang="it" sz="1200" dirty="0" smtClean="0">
              <a:latin typeface="Calibri" panose="020F0502020204030204" pitchFamily="34" charset="0"/>
              <a:cs typeface="Calibri" panose="020F0502020204030204" pitchFamily="34" charset="0"/>
            </a:endParaRPr>
          </a:p>
          <a:p>
            <a:pPr lvl="0" algn="l" rtl="0">
              <a:spcBef>
                <a:spcPts val="0"/>
              </a:spcBef>
              <a:spcAft>
                <a:spcPts val="0"/>
              </a:spcAft>
            </a:pPr>
            <a:r>
              <a:rPr lang="it" sz="1200" dirty="0" smtClean="0">
                <a:latin typeface="Calibri" panose="020F0502020204030204" pitchFamily="34" charset="0"/>
                <a:cs typeface="Calibri" panose="020F0502020204030204" pitchFamily="34" charset="0"/>
              </a:rPr>
              <a:t>2</a:t>
            </a:r>
            <a:r>
              <a:rPr lang="it" sz="1200" dirty="0">
                <a:latin typeface="Calibri" panose="020F0502020204030204" pitchFamily="34" charset="0"/>
                <a:cs typeface="Calibri" panose="020F0502020204030204" pitchFamily="34" charset="0"/>
              </a:rPr>
              <a:t>) the measured period is equal to (0.999± 0.001) yr well compatible with the 1 yr period as expected for the DM signal</a:t>
            </a: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200" dirty="0">
                <a:latin typeface="Calibri" panose="020F0502020204030204" pitchFamily="34" charset="0"/>
                <a:cs typeface="Calibri" panose="020F0502020204030204" pitchFamily="34" charset="0"/>
              </a:rPr>
              <a:t>3) the measured phase (145 ± 5) days is compatible with the roughly ≃ 152.5 days expected for the DM signal</a:t>
            </a: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200" dirty="0">
                <a:latin typeface="Calibri" panose="020F0502020204030204" pitchFamily="34" charset="0"/>
                <a:cs typeface="Calibri" panose="020F0502020204030204" pitchFamily="34" charset="0"/>
              </a:rPr>
              <a:t>4) the modulation is present only in the low energy (1–6) keV interval and not in other higher energy </a:t>
            </a:r>
            <a:r>
              <a:rPr lang="it" sz="1200" dirty="0" smtClean="0">
                <a:latin typeface="Calibri" panose="020F0502020204030204" pitchFamily="34" charset="0"/>
                <a:cs typeface="Calibri" panose="020F0502020204030204" pitchFamily="34" charset="0"/>
              </a:rPr>
              <a:t>regions</a:t>
            </a:r>
          </a:p>
          <a:p>
            <a:pPr marL="0" lvl="0" indent="0" algn="l" rtl="0">
              <a:spcBef>
                <a:spcPts val="0"/>
              </a:spcBef>
              <a:spcAft>
                <a:spcPts val="0"/>
              </a:spcAft>
              <a:buNone/>
            </a:pPr>
            <a:r>
              <a:rPr lang="it" sz="1200" dirty="0" smtClean="0">
                <a:latin typeface="Calibri" panose="020F0502020204030204" pitchFamily="34" charset="0"/>
                <a:cs typeface="Calibri" panose="020F0502020204030204" pitchFamily="34" charset="0"/>
              </a:rPr>
              <a:t>5</a:t>
            </a:r>
            <a:r>
              <a:rPr lang="it" sz="1200" dirty="0">
                <a:latin typeface="Calibri" panose="020F0502020204030204" pitchFamily="34" charset="0"/>
                <a:cs typeface="Calibri" panose="020F0502020204030204" pitchFamily="34" charset="0"/>
              </a:rPr>
              <a:t>) the modulation is present only in the single-hit events, while it is absent in the multiple-hit ones as expected for the DM signal</a:t>
            </a: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200" dirty="0">
                <a:latin typeface="Calibri" panose="020F0502020204030204" pitchFamily="34" charset="0"/>
                <a:cs typeface="Calibri" panose="020F0502020204030204" pitchFamily="34" charset="0"/>
              </a:rPr>
              <a:t>6) the measured modulation amplitude in NaI(Tl) target of the single-hit scintillation events in the (2–6) keV energy interval, for which data are also available by DAMA/NaI and DAMA/LIBRA–phase1, is: (0.0103 ± 0.0008) cpd/kg/keV (12.9 σ C.L.). </a:t>
            </a: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200" dirty="0">
                <a:latin typeface="Calibri" panose="020F0502020204030204" pitchFamily="34" charset="0"/>
                <a:cs typeface="Calibri" panose="020F0502020204030204" pitchFamily="34" charset="0"/>
              </a:rPr>
              <a:t>No systematic or side processes able to mimic the </a:t>
            </a:r>
            <a:r>
              <a:rPr lang="it" sz="1200" dirty="0" smtClean="0">
                <a:latin typeface="Calibri" panose="020F0502020204030204" pitchFamily="34" charset="0"/>
                <a:cs typeface="Calibri" panose="020F0502020204030204" pitchFamily="34" charset="0"/>
              </a:rPr>
              <a:t>signature (...) has </a:t>
            </a:r>
            <a:r>
              <a:rPr lang="it" sz="1200" dirty="0">
                <a:latin typeface="Calibri" panose="020F0502020204030204" pitchFamily="34" charset="0"/>
                <a:cs typeface="Calibri" panose="020F0502020204030204" pitchFamily="34" charset="0"/>
              </a:rPr>
              <a:t>been </a:t>
            </a:r>
            <a:r>
              <a:rPr lang="it" sz="1200" dirty="0" smtClean="0">
                <a:latin typeface="Calibri" panose="020F0502020204030204" pitchFamily="34" charset="0"/>
                <a:cs typeface="Calibri" panose="020F0502020204030204" pitchFamily="34" charset="0"/>
              </a:rPr>
              <a:t>found</a:t>
            </a:r>
          </a:p>
          <a:p>
            <a:pPr marL="0" lvl="0" indent="0" algn="l" rtl="0">
              <a:spcBef>
                <a:spcPts val="0"/>
              </a:spcBef>
              <a:spcAft>
                <a:spcPts val="0"/>
              </a:spcAft>
              <a:buNone/>
            </a:pP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200" dirty="0">
                <a:latin typeface="Calibri" panose="020F0502020204030204" pitchFamily="34" charset="0"/>
                <a:cs typeface="Calibri" panose="020F0502020204030204" pitchFamily="34" charset="0"/>
              </a:rPr>
              <a:t>Thus, on the basis of the exploited signature, the model independent DAMA results give evidence at </a:t>
            </a:r>
            <a:r>
              <a:rPr lang="it" sz="1200" b="1" dirty="0">
                <a:latin typeface="Calibri" panose="020F0502020204030204" pitchFamily="34" charset="0"/>
                <a:cs typeface="Calibri" panose="020F0502020204030204" pitchFamily="34" charset="0"/>
              </a:rPr>
              <a:t>12.9σ C.L. </a:t>
            </a:r>
            <a:r>
              <a:rPr lang="it" sz="1200" dirty="0">
                <a:latin typeface="Calibri" panose="020F0502020204030204" pitchFamily="34" charset="0"/>
                <a:cs typeface="Calibri" panose="020F0502020204030204" pitchFamily="34" charset="0"/>
              </a:rPr>
              <a:t>(over 20 independent annual cycles and in various experimental configurations) for the presence of DM particles in the galactic </a:t>
            </a:r>
            <a:r>
              <a:rPr lang="it" sz="1200" dirty="0" smtClean="0">
                <a:latin typeface="Calibri" panose="020F0502020204030204" pitchFamily="34" charset="0"/>
                <a:cs typeface="Calibri" panose="020F0502020204030204" pitchFamily="34" charset="0"/>
              </a:rPr>
              <a:t>halo</a:t>
            </a:r>
            <a:endParaRPr sz="1200" dirty="0">
              <a:latin typeface="Calibri" panose="020F0502020204030204" pitchFamily="34" charset="0"/>
              <a:cs typeface="Calibri" panose="020F0502020204030204" pitchFamily="34" charset="0"/>
            </a:endParaRPr>
          </a:p>
        </p:txBody>
      </p:sp>
      <p:pic>
        <p:nvPicPr>
          <p:cNvPr id="344" name="Google Shape;344;p57"/>
          <p:cNvPicPr preferRelativeResize="0"/>
          <p:nvPr/>
        </p:nvPicPr>
        <p:blipFill rotWithShape="1">
          <a:blip r:embed="rId3">
            <a:alphaModFix/>
          </a:blip>
          <a:srcRect t="5699" b="45004"/>
          <a:stretch/>
        </p:blipFill>
        <p:spPr>
          <a:xfrm>
            <a:off x="356780" y="539531"/>
            <a:ext cx="8226002" cy="1914095"/>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28</a:t>
            </a:fld>
            <a:endParaRPr lang="it"/>
          </a:p>
        </p:txBody>
      </p:sp>
      <p:sp>
        <p:nvSpPr>
          <p:cNvPr id="7" name="Rectangle 6"/>
          <p:cNvSpPr/>
          <p:nvPr/>
        </p:nvSpPr>
        <p:spPr>
          <a:xfrm>
            <a:off x="67382" y="110090"/>
            <a:ext cx="3153427" cy="307777"/>
          </a:xfrm>
          <a:prstGeom prst="rect">
            <a:avLst/>
          </a:prstGeom>
        </p:spPr>
        <p:txBody>
          <a:bodyPr wrap="none">
            <a:spAutoFit/>
          </a:bodyPr>
          <a:lstStyle/>
          <a:p>
            <a:r>
              <a:rPr lang="fr-FR" dirty="0" smtClean="0"/>
              <a:t>DAMA/LIBRA and </a:t>
            </a:r>
            <a:r>
              <a:rPr lang="fr-FR" dirty="0" err="1" smtClean="0"/>
              <a:t>Annual</a:t>
            </a:r>
            <a:r>
              <a:rPr lang="fr-FR" dirty="0" smtClean="0"/>
              <a:t> Modulation</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60"/>
          <p:cNvPicPr preferRelativeResize="0"/>
          <p:nvPr/>
        </p:nvPicPr>
        <p:blipFill>
          <a:blip r:embed="rId3">
            <a:alphaModFix/>
          </a:blip>
          <a:stretch>
            <a:fillRect/>
          </a:stretch>
        </p:blipFill>
        <p:spPr>
          <a:xfrm>
            <a:off x="272137" y="697197"/>
            <a:ext cx="4091826" cy="3371731"/>
          </a:xfrm>
          <a:prstGeom prst="rect">
            <a:avLst/>
          </a:prstGeom>
          <a:noFill/>
          <a:ln>
            <a:noFill/>
          </a:ln>
        </p:spPr>
      </p:pic>
      <p:pic>
        <p:nvPicPr>
          <p:cNvPr id="364" name="Google Shape;364;p60"/>
          <p:cNvPicPr preferRelativeResize="0"/>
          <p:nvPr/>
        </p:nvPicPr>
        <p:blipFill>
          <a:blip r:embed="rId4">
            <a:alphaModFix/>
          </a:blip>
          <a:stretch>
            <a:fillRect/>
          </a:stretch>
        </p:blipFill>
        <p:spPr>
          <a:xfrm>
            <a:off x="5033735" y="697197"/>
            <a:ext cx="2910146" cy="2542751"/>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29</a:t>
            </a:fld>
            <a:endParaRPr lang="it"/>
          </a:p>
        </p:txBody>
      </p:sp>
      <p:sp>
        <p:nvSpPr>
          <p:cNvPr id="7" name="Rectangle 6"/>
          <p:cNvSpPr/>
          <p:nvPr/>
        </p:nvSpPr>
        <p:spPr>
          <a:xfrm>
            <a:off x="67382" y="110090"/>
            <a:ext cx="583814" cy="307777"/>
          </a:xfrm>
          <a:prstGeom prst="rect">
            <a:avLst/>
          </a:prstGeom>
        </p:spPr>
        <p:txBody>
          <a:bodyPr wrap="none">
            <a:spAutoFit/>
          </a:bodyPr>
          <a:lstStyle/>
          <a:p>
            <a:r>
              <a:rPr lang="fr-FR" dirty="0" smtClean="0"/>
              <a:t>LUX </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245297" y="1129900"/>
            <a:ext cx="2575314" cy="2058404"/>
          </a:xfrm>
          <a:prstGeom prst="rect">
            <a:avLst/>
          </a:prstGeom>
          <a:noFill/>
          <a:ln>
            <a:noFill/>
          </a:ln>
        </p:spPr>
      </p:pic>
      <p:sp>
        <p:nvSpPr>
          <p:cNvPr id="67" name="Google Shape;67;p15"/>
          <p:cNvSpPr txBox="1"/>
          <p:nvPr/>
        </p:nvSpPr>
        <p:spPr>
          <a:xfrm>
            <a:off x="3357639" y="1067659"/>
            <a:ext cx="5961581" cy="27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000" dirty="0" smtClean="0">
                <a:solidFill>
                  <a:srgbClr val="0049F8"/>
                </a:solidFill>
                <a:latin typeface="Calibri" panose="020F0502020204030204" pitchFamily="34" charset="0"/>
                <a:cs typeface="Calibri" panose="020F0502020204030204" pitchFamily="34" charset="0"/>
              </a:rPr>
              <a:t>«Make it» </a:t>
            </a:r>
          </a:p>
          <a:p>
            <a:pPr marL="0" lvl="0" indent="0" algn="l" rtl="0">
              <a:spcBef>
                <a:spcPts val="0"/>
              </a:spcBef>
              <a:spcAft>
                <a:spcPts val="0"/>
              </a:spcAft>
              <a:buNone/>
            </a:pPr>
            <a:r>
              <a:rPr lang="en-US" sz="1600" dirty="0" smtClean="0">
                <a:latin typeface="Calibri" panose="020F0502020204030204" pitchFamily="34" charset="0"/>
                <a:cs typeface="Calibri" panose="020F0502020204030204" pitchFamily="34" charset="0"/>
              </a:rPr>
              <a:t>	C</a:t>
            </a:r>
            <a:r>
              <a:rPr lang="it" sz="1600" dirty="0" smtClean="0">
                <a:latin typeface="Calibri" panose="020F0502020204030204" pitchFamily="34" charset="0"/>
                <a:cs typeface="Calibri" panose="020F0502020204030204" pitchFamily="34" charset="0"/>
              </a:rPr>
              <a:t>ollide Standard Model (SM) particle, and hope to 	produce DM</a:t>
            </a:r>
            <a:endParaRPr sz="1600" dirty="0">
              <a:latin typeface="Calibri" panose="020F0502020204030204" pitchFamily="34" charset="0"/>
              <a:cs typeface="Calibri" panose="020F0502020204030204" pitchFamily="34" charset="0"/>
            </a:endParaRPr>
          </a:p>
          <a:p>
            <a:pPr lvl="0"/>
            <a:r>
              <a:rPr lang="it" sz="2000" dirty="0" smtClean="0">
                <a:solidFill>
                  <a:srgbClr val="92D050"/>
                </a:solidFill>
                <a:latin typeface="Calibri" panose="020F0502020204030204" pitchFamily="34" charset="0"/>
                <a:cs typeface="Calibri" panose="020F0502020204030204" pitchFamily="34" charset="0"/>
              </a:rPr>
              <a:t>«Shake it»</a:t>
            </a:r>
          </a:p>
          <a:p>
            <a:pPr lvl="0"/>
            <a:r>
              <a:rPr lang="it" sz="1600" dirty="0" smtClean="0">
                <a:latin typeface="Calibri" panose="020F0502020204030204" pitchFamily="34" charset="0"/>
                <a:cs typeface="Calibri" panose="020F0502020204030204" pitchFamily="34" charset="0"/>
              </a:rPr>
              <a:t>	Hope that DM particles scatter onto some nuclei</a:t>
            </a:r>
            <a:endParaRPr lang="it" sz="1600" dirty="0">
              <a:latin typeface="Calibri" panose="020F0502020204030204" pitchFamily="34" charset="0"/>
              <a:cs typeface="Calibri" panose="020F0502020204030204" pitchFamily="34" charset="0"/>
            </a:endParaRPr>
          </a:p>
          <a:p>
            <a:pPr lvl="0"/>
            <a:endParaRPr sz="1600" dirty="0">
              <a:latin typeface="Calibri" panose="020F0502020204030204" pitchFamily="34" charset="0"/>
              <a:cs typeface="Calibri" panose="020F0502020204030204" pitchFamily="34" charset="0"/>
            </a:endParaRPr>
          </a:p>
          <a:p>
            <a:pPr lvl="0"/>
            <a:r>
              <a:rPr lang="it" sz="2000" dirty="0" smtClean="0">
                <a:solidFill>
                  <a:srgbClr val="FFC000"/>
                </a:solidFill>
                <a:latin typeface="Calibri" panose="020F0502020204030204" pitchFamily="34" charset="0"/>
                <a:cs typeface="Calibri" panose="020F0502020204030204" pitchFamily="34" charset="0"/>
              </a:rPr>
              <a:t>«Break it»</a:t>
            </a:r>
          </a:p>
          <a:p>
            <a:pPr lvl="0"/>
            <a:r>
              <a:rPr lang="it" sz="1600" dirty="0">
                <a:latin typeface="Calibri" panose="020F0502020204030204" pitchFamily="34" charset="0"/>
                <a:cs typeface="Calibri" panose="020F0502020204030204" pitchFamily="34" charset="0"/>
              </a:rPr>
              <a:t>	</a:t>
            </a:r>
            <a:r>
              <a:rPr lang="it" sz="1600" dirty="0" smtClean="0">
                <a:latin typeface="Calibri" panose="020F0502020204030204" pitchFamily="34" charset="0"/>
                <a:cs typeface="Calibri" panose="020F0502020204030204" pitchFamily="34" charset="0"/>
              </a:rPr>
              <a:t>Hope that DM particles interact and annihilate into SM 	particles</a:t>
            </a:r>
            <a:endParaRPr sz="1600" dirty="0">
              <a:latin typeface="Calibri" panose="020F0502020204030204" pitchFamily="34" charset="0"/>
              <a:cs typeface="Calibri" panose="020F0502020204030204" pitchFamily="34" charset="0"/>
            </a:endParaRPr>
          </a:p>
        </p:txBody>
      </p:sp>
      <p:sp>
        <p:nvSpPr>
          <p:cNvPr id="4" name="TextBox 3"/>
          <p:cNvSpPr txBox="1"/>
          <p:nvPr/>
        </p:nvSpPr>
        <p:spPr>
          <a:xfrm>
            <a:off x="1568592" y="3843416"/>
            <a:ext cx="7673219" cy="646331"/>
          </a:xfrm>
          <a:prstGeom prst="rect">
            <a:avLst/>
          </a:prstGeom>
          <a:noFill/>
        </p:spPr>
        <p:txBody>
          <a:bodyPr wrap="square" rtlCol="0">
            <a:spAutoFit/>
          </a:bodyPr>
          <a:lstStyle/>
          <a:p>
            <a:r>
              <a:rPr lang="en-US" sz="2000" dirty="0" smtClean="0"/>
              <a:t>+ </a:t>
            </a:r>
            <a:r>
              <a:rPr lang="it" sz="2000" dirty="0">
                <a:solidFill>
                  <a:srgbClr val="FF0000"/>
                </a:solidFill>
                <a:latin typeface="Calibri" panose="020F0502020204030204" pitchFamily="34" charset="0"/>
                <a:cs typeface="Calibri" panose="020F0502020204030204" pitchFamily="34" charset="0"/>
              </a:rPr>
              <a:t>« </a:t>
            </a:r>
            <a:r>
              <a:rPr lang="en-US" sz="2000" dirty="0" smtClean="0">
                <a:solidFill>
                  <a:srgbClr val="FF0000"/>
                </a:solidFill>
              </a:rPr>
              <a:t>Bake it</a:t>
            </a:r>
            <a:r>
              <a:rPr lang="it" sz="2000" dirty="0">
                <a:solidFill>
                  <a:srgbClr val="FF0000"/>
                </a:solidFill>
                <a:latin typeface="Calibri" panose="020F0502020204030204" pitchFamily="34" charset="0"/>
                <a:cs typeface="Calibri" panose="020F0502020204030204" pitchFamily="34" charset="0"/>
              </a:rPr>
              <a:t> »</a:t>
            </a:r>
            <a:endParaRPr lang="en-US" sz="2000" dirty="0" smtClean="0">
              <a:solidFill>
                <a:srgbClr val="FF0000"/>
              </a:solidFill>
            </a:endParaRPr>
          </a:p>
          <a:p>
            <a:r>
              <a:rPr lang="en-US" sz="1600" dirty="0"/>
              <a:t>	</a:t>
            </a:r>
            <a:r>
              <a:rPr lang="en-US" sz="1600" dirty="0" smtClean="0"/>
              <a:t>invent nice theories to be tested experimentall</a:t>
            </a:r>
            <a:r>
              <a:rPr lang="en-US" sz="1600" dirty="0"/>
              <a:t>y</a:t>
            </a:r>
          </a:p>
        </p:txBody>
      </p:sp>
      <p:sp>
        <p:nvSpPr>
          <p:cNvPr id="6" name="Slide Number Placeholder 5"/>
          <p:cNvSpPr>
            <a:spLocks noGrp="1"/>
          </p:cNvSpPr>
          <p:nvPr>
            <p:ph type="sldNum" sz="quarter" idx="8"/>
          </p:nvPr>
        </p:nvSpPr>
        <p:spPr/>
        <p:txBody>
          <a:bodyPr/>
          <a:lstStyle/>
          <a:p>
            <a:pPr lvl="0"/>
            <a:fld id="{EFA2B790-1167-4BC0-A17A-40DFB103CBD3}" type="slidenum">
              <a:rPr lang="en-US" smtClean="0"/>
              <a:t>3</a:t>
            </a:fld>
            <a:endParaRPr lang="en-US" dirty="0"/>
          </a:p>
        </p:txBody>
      </p:sp>
      <p:sp>
        <p:nvSpPr>
          <p:cNvPr id="2" name="TextBox 1"/>
          <p:cNvSpPr txBox="1"/>
          <p:nvPr/>
        </p:nvSpPr>
        <p:spPr>
          <a:xfrm>
            <a:off x="324463" y="546712"/>
            <a:ext cx="8637639" cy="369332"/>
          </a:xfrm>
          <a:prstGeom prst="rect">
            <a:avLst/>
          </a:prstGeom>
          <a:noFill/>
        </p:spPr>
        <p:txBody>
          <a:bodyPr wrap="square" rtlCol="0">
            <a:spAutoFit/>
          </a:bodyPr>
          <a:lstStyle/>
          <a:p>
            <a:r>
              <a:rPr lang="en-US" sz="1800" i="1" dirty="0" smtClean="0">
                <a:latin typeface="Comic Sans MS" panose="030F0702030302020204" pitchFamily="66" charset="0"/>
              </a:rPr>
              <a:t>If we are finally convinced that Dark Matter exists… how do we search for it?</a:t>
            </a:r>
            <a:endParaRPr lang="en-US" sz="1800" i="1" dirty="0">
              <a:latin typeface="Comic Sans MS" panose="030F0702030302020204" pitchFamily="66" charset="0"/>
            </a:endParaRPr>
          </a:p>
        </p:txBody>
      </p:sp>
      <p:sp>
        <p:nvSpPr>
          <p:cNvPr id="8" name="Footer Placeholder 4"/>
          <p:cNvSpPr txBox="1">
            <a:spLocks/>
          </p:cNvSpPr>
          <p:nvPr/>
        </p:nvSpPr>
        <p:spPr>
          <a:xfrm>
            <a:off x="102866" y="116958"/>
            <a:ext cx="4961295" cy="354299"/>
          </a:xfrm>
        </p:spPr>
        <p:txBody>
          <a:bodyP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itchFamily="34"/>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smtClean="0"/>
              <a:t>Introduction</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extLst>
      <p:ext uri="{BB962C8B-B14F-4D97-AF65-F5344CB8AC3E}">
        <p14:creationId xmlns:p14="http://schemas.microsoft.com/office/powerpoint/2010/main" val="41147639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61"/>
          <p:cNvPicPr preferRelativeResize="0"/>
          <p:nvPr/>
        </p:nvPicPr>
        <p:blipFill>
          <a:blip r:embed="rId3">
            <a:alphaModFix/>
          </a:blip>
          <a:stretch>
            <a:fillRect/>
          </a:stretch>
        </p:blipFill>
        <p:spPr>
          <a:xfrm>
            <a:off x="78794" y="564399"/>
            <a:ext cx="3065968" cy="2694291"/>
          </a:xfrm>
          <a:prstGeom prst="rect">
            <a:avLst/>
          </a:prstGeom>
          <a:noFill/>
          <a:ln>
            <a:noFill/>
          </a:ln>
        </p:spPr>
      </p:pic>
      <p:sp>
        <p:nvSpPr>
          <p:cNvPr id="370" name="Google Shape;370;p61"/>
          <p:cNvSpPr txBox="1"/>
          <p:nvPr/>
        </p:nvSpPr>
        <p:spPr>
          <a:xfrm>
            <a:off x="3243755" y="538552"/>
            <a:ext cx="5687885" cy="4686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sz="1100" dirty="0">
                <a:solidFill>
                  <a:srgbClr val="333333"/>
                </a:solidFill>
                <a:highlight>
                  <a:srgbClr val="FBFBF9"/>
                </a:highlight>
              </a:rPr>
              <a:t>LUX is a dual-phase liquid/gas xenon Time Projection Chamber (</a:t>
            </a:r>
            <a:r>
              <a:rPr lang="it" sz="1100" dirty="0" smtClean="0">
                <a:solidFill>
                  <a:srgbClr val="333333"/>
                </a:solidFill>
                <a:highlight>
                  <a:srgbClr val="FBFBF9"/>
                </a:highlight>
              </a:rPr>
              <a:t>TPC)</a:t>
            </a:r>
            <a:endParaRPr sz="1100" dirty="0">
              <a:solidFill>
                <a:srgbClr val="333333"/>
              </a:solidFill>
              <a:highlight>
                <a:srgbClr val="FBFBF9"/>
              </a:highlight>
            </a:endParaRPr>
          </a:p>
          <a:p>
            <a:pPr marL="0" lvl="0" indent="0" algn="just" rtl="0">
              <a:spcBef>
                <a:spcPts val="0"/>
              </a:spcBef>
              <a:spcAft>
                <a:spcPts val="0"/>
              </a:spcAft>
              <a:buNone/>
            </a:pPr>
            <a:r>
              <a:rPr lang="it" sz="1100" dirty="0">
                <a:solidFill>
                  <a:srgbClr val="333333"/>
                </a:solidFill>
                <a:highlight>
                  <a:srgbClr val="FBFBF9"/>
                </a:highlight>
              </a:rPr>
              <a:t>When a WIMP (or other particle) interacts with one of the xenon atoms in the liquid portion of the detector, it causes the xenon nucleus to recoil (</a:t>
            </a:r>
            <a:r>
              <a:rPr lang="it" sz="1100" b="1" dirty="0">
                <a:solidFill>
                  <a:srgbClr val="333333"/>
                </a:solidFill>
                <a:highlight>
                  <a:srgbClr val="FBFBF9"/>
                </a:highlight>
              </a:rPr>
              <a:t>S1</a:t>
            </a:r>
            <a:r>
              <a:rPr lang="it" sz="1100" dirty="0">
                <a:solidFill>
                  <a:srgbClr val="333333"/>
                </a:solidFill>
                <a:highlight>
                  <a:srgbClr val="FBFBF9"/>
                </a:highlight>
              </a:rPr>
              <a:t> signal).</a:t>
            </a:r>
            <a:endParaRPr sz="1100" dirty="0">
              <a:solidFill>
                <a:srgbClr val="333333"/>
              </a:solidFill>
              <a:highlight>
                <a:srgbClr val="FBFBF9"/>
              </a:highlight>
            </a:endParaRPr>
          </a:p>
          <a:p>
            <a:pPr marL="0" lvl="0" indent="0" algn="just" rtl="0">
              <a:spcBef>
                <a:spcPts val="0"/>
              </a:spcBef>
              <a:spcAft>
                <a:spcPts val="0"/>
              </a:spcAft>
              <a:buNone/>
            </a:pPr>
            <a:endParaRPr sz="1100" dirty="0">
              <a:solidFill>
                <a:srgbClr val="333333"/>
              </a:solidFill>
              <a:highlight>
                <a:srgbClr val="FBFBF9"/>
              </a:highlight>
            </a:endParaRPr>
          </a:p>
          <a:p>
            <a:pPr marL="0" lvl="0" indent="0" algn="just" rtl="0">
              <a:spcBef>
                <a:spcPts val="0"/>
              </a:spcBef>
              <a:spcAft>
                <a:spcPts val="0"/>
              </a:spcAft>
              <a:buNone/>
            </a:pPr>
            <a:r>
              <a:rPr lang="it" sz="1100" dirty="0">
                <a:solidFill>
                  <a:srgbClr val="333333"/>
                </a:solidFill>
                <a:highlight>
                  <a:srgbClr val="FBFBF9"/>
                </a:highlight>
              </a:rPr>
              <a:t>The recoil leads to a burst of scintillation light and to the ionization of the surrounding xenon atoms, leading to the liberation of “ionization </a:t>
            </a:r>
            <a:r>
              <a:rPr lang="it" sz="1100" dirty="0" smtClean="0">
                <a:solidFill>
                  <a:srgbClr val="333333"/>
                </a:solidFill>
                <a:highlight>
                  <a:srgbClr val="FBFBF9"/>
                </a:highlight>
              </a:rPr>
              <a:t>electronsThey drift </a:t>
            </a:r>
            <a:r>
              <a:rPr lang="it" sz="1100" dirty="0">
                <a:solidFill>
                  <a:srgbClr val="333333"/>
                </a:solidFill>
                <a:highlight>
                  <a:srgbClr val="FBFBF9"/>
                </a:highlight>
              </a:rPr>
              <a:t>to the top of the </a:t>
            </a:r>
            <a:r>
              <a:rPr lang="it" sz="1100" dirty="0" smtClean="0">
                <a:solidFill>
                  <a:srgbClr val="333333"/>
                </a:solidFill>
                <a:highlight>
                  <a:srgbClr val="FBFBF9"/>
                </a:highlight>
              </a:rPr>
              <a:t>detector (electric field) </a:t>
            </a:r>
            <a:r>
              <a:rPr lang="it" sz="1100" dirty="0">
                <a:solidFill>
                  <a:srgbClr val="333333"/>
                </a:solidFill>
                <a:highlight>
                  <a:srgbClr val="FBFBF9"/>
                </a:highlight>
              </a:rPr>
              <a:t>where they encounter the gas-liquid interface.  </a:t>
            </a:r>
            <a:endParaRPr sz="1100" dirty="0">
              <a:solidFill>
                <a:srgbClr val="333333"/>
              </a:solidFill>
              <a:highlight>
                <a:srgbClr val="FBFBF9"/>
              </a:highlight>
            </a:endParaRPr>
          </a:p>
          <a:p>
            <a:pPr marL="0" lvl="0" indent="0" algn="just" rtl="0">
              <a:spcBef>
                <a:spcPts val="0"/>
              </a:spcBef>
              <a:spcAft>
                <a:spcPts val="0"/>
              </a:spcAft>
              <a:buNone/>
            </a:pPr>
            <a:endParaRPr sz="1100" dirty="0">
              <a:solidFill>
                <a:srgbClr val="333333"/>
              </a:solidFill>
              <a:highlight>
                <a:srgbClr val="FBFBF9"/>
              </a:highlight>
            </a:endParaRPr>
          </a:p>
          <a:p>
            <a:pPr marL="0" lvl="0" indent="0" algn="just" rtl="0">
              <a:spcBef>
                <a:spcPts val="0"/>
              </a:spcBef>
              <a:spcAft>
                <a:spcPts val="0"/>
              </a:spcAft>
              <a:buNone/>
            </a:pPr>
            <a:r>
              <a:rPr lang="it" sz="1100" dirty="0">
                <a:solidFill>
                  <a:srgbClr val="333333"/>
                </a:solidFill>
                <a:highlight>
                  <a:srgbClr val="FBFBF9"/>
                </a:highlight>
              </a:rPr>
              <a:t>They produce a second burst of light through electroluminescence (</a:t>
            </a:r>
            <a:r>
              <a:rPr lang="it" sz="1100" b="1" dirty="0">
                <a:solidFill>
                  <a:srgbClr val="333333"/>
                </a:solidFill>
                <a:highlight>
                  <a:srgbClr val="FBFBF9"/>
                </a:highlight>
              </a:rPr>
              <a:t>S2</a:t>
            </a:r>
            <a:r>
              <a:rPr lang="it" sz="1100" dirty="0">
                <a:solidFill>
                  <a:srgbClr val="333333"/>
                </a:solidFill>
                <a:highlight>
                  <a:srgbClr val="FBFBF9"/>
                </a:highlight>
              </a:rPr>
              <a:t>).</a:t>
            </a:r>
            <a:endParaRPr sz="1100" dirty="0">
              <a:solidFill>
                <a:srgbClr val="333333"/>
              </a:solidFill>
              <a:highlight>
                <a:srgbClr val="FBFBF9"/>
              </a:highlight>
            </a:endParaRPr>
          </a:p>
          <a:p>
            <a:pPr marL="0" lvl="0" indent="0" algn="just" rtl="0">
              <a:spcBef>
                <a:spcPts val="0"/>
              </a:spcBef>
              <a:spcAft>
                <a:spcPts val="0"/>
              </a:spcAft>
              <a:buNone/>
            </a:pPr>
            <a:endParaRPr sz="1100" dirty="0">
              <a:solidFill>
                <a:srgbClr val="333333"/>
              </a:solidFill>
              <a:highlight>
                <a:srgbClr val="FBFBF9"/>
              </a:highlight>
            </a:endParaRPr>
          </a:p>
          <a:p>
            <a:pPr marL="0" lvl="0" indent="0" algn="just" rtl="0">
              <a:spcBef>
                <a:spcPts val="0"/>
              </a:spcBef>
              <a:spcAft>
                <a:spcPts val="0"/>
              </a:spcAft>
              <a:buNone/>
            </a:pPr>
            <a:r>
              <a:rPr lang="it" sz="1100" dirty="0" smtClean="0">
                <a:solidFill>
                  <a:srgbClr val="333333"/>
                </a:solidFill>
                <a:highlight>
                  <a:srgbClr val="FBFBF9"/>
                </a:highlight>
              </a:rPr>
              <a:t>The </a:t>
            </a:r>
            <a:r>
              <a:rPr lang="it" sz="1100" dirty="0">
                <a:solidFill>
                  <a:srgbClr val="333333"/>
                </a:solidFill>
                <a:highlight>
                  <a:srgbClr val="FBFBF9"/>
                </a:highlight>
              </a:rPr>
              <a:t>resultant photons from each burst of light are detected by 122 Photomultiplier Tubes (PMTs), split between the top and bottom of the detector. </a:t>
            </a:r>
            <a:endParaRPr lang="it" sz="1100" dirty="0" smtClean="0">
              <a:solidFill>
                <a:srgbClr val="333333"/>
              </a:solidFill>
              <a:highlight>
                <a:srgbClr val="FBFBF9"/>
              </a:highlight>
            </a:endParaRPr>
          </a:p>
          <a:p>
            <a:pPr marL="0" lvl="0" indent="0" algn="just" rtl="0">
              <a:spcBef>
                <a:spcPts val="0"/>
              </a:spcBef>
              <a:spcAft>
                <a:spcPts val="0"/>
              </a:spcAft>
              <a:buNone/>
            </a:pPr>
            <a:endParaRPr lang="it" sz="1100" dirty="0">
              <a:solidFill>
                <a:srgbClr val="333333"/>
              </a:solidFill>
              <a:highlight>
                <a:srgbClr val="FBFBF9"/>
              </a:highlight>
            </a:endParaRPr>
          </a:p>
          <a:p>
            <a:pPr marL="0" lvl="0" indent="0" algn="just" rtl="0">
              <a:spcBef>
                <a:spcPts val="0"/>
              </a:spcBef>
              <a:spcAft>
                <a:spcPts val="0"/>
              </a:spcAft>
              <a:buNone/>
            </a:pPr>
            <a:r>
              <a:rPr lang="it" sz="1100" dirty="0" smtClean="0">
                <a:solidFill>
                  <a:srgbClr val="333333"/>
                </a:solidFill>
                <a:highlight>
                  <a:srgbClr val="FBFBF9"/>
                </a:highlight>
              </a:rPr>
              <a:t>The </a:t>
            </a:r>
            <a:r>
              <a:rPr lang="it" sz="1100" dirty="0">
                <a:solidFill>
                  <a:srgbClr val="333333"/>
                </a:solidFill>
                <a:highlight>
                  <a:srgbClr val="FBFBF9"/>
                </a:highlight>
              </a:rPr>
              <a:t>two signals, S1 and S2, are separated by the drift time of the electrons, from which we can infer the depth of the event.  </a:t>
            </a:r>
            <a:endParaRPr lang="it" sz="1100" dirty="0" smtClean="0">
              <a:solidFill>
                <a:srgbClr val="333333"/>
              </a:solidFill>
              <a:highlight>
                <a:srgbClr val="FBFBF9"/>
              </a:highlight>
            </a:endParaRPr>
          </a:p>
          <a:p>
            <a:pPr marL="0" lvl="0" indent="0" algn="just" rtl="0">
              <a:spcBef>
                <a:spcPts val="0"/>
              </a:spcBef>
              <a:spcAft>
                <a:spcPts val="0"/>
              </a:spcAft>
              <a:buNone/>
            </a:pPr>
            <a:r>
              <a:rPr lang="it" sz="1100" dirty="0" smtClean="0">
                <a:solidFill>
                  <a:srgbClr val="333333"/>
                </a:solidFill>
                <a:highlight>
                  <a:srgbClr val="FBFBF9"/>
                </a:highlight>
              </a:rPr>
              <a:t>Combining </a:t>
            </a:r>
            <a:r>
              <a:rPr lang="it" sz="1100" dirty="0">
                <a:solidFill>
                  <a:srgbClr val="333333"/>
                </a:solidFill>
                <a:highlight>
                  <a:srgbClr val="FBFBF9"/>
                </a:highlight>
              </a:rPr>
              <a:t>this information with the geometrical patterns produced by the number of photoelectrons detected by each PMT, the three dimensional position can be reconstructed for each event.  This position information is vital for discrimination between signal and background since the xenon self-shielding causes most of the background events to be concentrated near the walls of the detector.   Uniform backgrounds such as the decays of radioactive elements contaminating the xenon itself, will produce electron-recoils rather than nuclear recoils in the detector.   </a:t>
            </a:r>
            <a:endParaRPr sz="1100" dirty="0">
              <a:solidFill>
                <a:srgbClr val="333333"/>
              </a:solidFill>
              <a:highlight>
                <a:srgbClr val="FBFBF9"/>
              </a:highlight>
            </a:endParaRPr>
          </a:p>
          <a:p>
            <a:pPr marL="0" lvl="0" indent="0" algn="just" rtl="0">
              <a:spcBef>
                <a:spcPts val="0"/>
              </a:spcBef>
              <a:spcAft>
                <a:spcPts val="0"/>
              </a:spcAft>
              <a:buNone/>
            </a:pPr>
            <a:r>
              <a:rPr lang="it" sz="1100" dirty="0">
                <a:solidFill>
                  <a:srgbClr val="333333"/>
                </a:solidFill>
                <a:highlight>
                  <a:srgbClr val="FBFBF9"/>
                </a:highlight>
              </a:rPr>
              <a:t>These events can be distinguished from that of nuclear recoils based on the ratios of their S1 and S2 signals.</a:t>
            </a:r>
            <a:endParaRPr sz="1100" dirty="0"/>
          </a:p>
        </p:txBody>
      </p:sp>
      <p:sp>
        <p:nvSpPr>
          <p:cNvPr id="373" name="Google Shape;373;p61"/>
          <p:cNvSpPr txBox="1"/>
          <p:nvPr/>
        </p:nvSpPr>
        <p:spPr>
          <a:xfrm>
            <a:off x="162809" y="3984405"/>
            <a:ext cx="2759400" cy="8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050" dirty="0">
                <a:solidFill>
                  <a:srgbClr val="444444"/>
                </a:solidFill>
                <a:highlight>
                  <a:srgbClr val="FFFFFF"/>
                </a:highlight>
              </a:rPr>
              <a:t>[ For Xenon1T: the electrons are drifted by an electric field to the liquid-gas interface with a speed of about 2 mm/μs. ]</a:t>
            </a:r>
            <a:endParaRPr dirty="0"/>
          </a:p>
        </p:txBody>
      </p:sp>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30</a:t>
            </a:fld>
            <a:endParaRPr lang="it"/>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8" name="Rectangle 7"/>
          <p:cNvSpPr/>
          <p:nvPr/>
        </p:nvSpPr>
        <p:spPr>
          <a:xfrm>
            <a:off x="67382" y="110090"/>
            <a:ext cx="583814" cy="307777"/>
          </a:xfrm>
          <a:prstGeom prst="rect">
            <a:avLst/>
          </a:prstGeom>
        </p:spPr>
        <p:txBody>
          <a:bodyPr wrap="none">
            <a:spAutoFit/>
          </a:bodyPr>
          <a:lstStyle/>
          <a:p>
            <a:r>
              <a:rPr lang="fr-FR" dirty="0" smtClean="0"/>
              <a:t>LUX </a:t>
            </a:r>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62"/>
          <p:cNvPicPr preferRelativeResize="0"/>
          <p:nvPr/>
        </p:nvPicPr>
        <p:blipFill>
          <a:blip r:embed="rId3">
            <a:alphaModFix/>
          </a:blip>
          <a:stretch>
            <a:fillRect/>
          </a:stretch>
        </p:blipFill>
        <p:spPr>
          <a:xfrm>
            <a:off x="354950" y="1336825"/>
            <a:ext cx="4291776" cy="2626825"/>
          </a:xfrm>
          <a:prstGeom prst="rect">
            <a:avLst/>
          </a:prstGeom>
          <a:noFill/>
          <a:ln>
            <a:noFill/>
          </a:ln>
        </p:spPr>
      </p:pic>
      <p:pic>
        <p:nvPicPr>
          <p:cNvPr id="379" name="Google Shape;379;p62"/>
          <p:cNvPicPr preferRelativeResize="0"/>
          <p:nvPr/>
        </p:nvPicPr>
        <p:blipFill>
          <a:blip r:embed="rId4">
            <a:alphaModFix/>
          </a:blip>
          <a:stretch>
            <a:fillRect/>
          </a:stretch>
        </p:blipFill>
        <p:spPr>
          <a:xfrm>
            <a:off x="5211650" y="1703200"/>
            <a:ext cx="2959450" cy="1894050"/>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31</a:t>
            </a:fld>
            <a:endParaRPr lang="it"/>
          </a:p>
        </p:txBody>
      </p:sp>
      <p:sp>
        <p:nvSpPr>
          <p:cNvPr id="4" name="Text Placeholder 3"/>
          <p:cNvSpPr>
            <a:spLocks noGrp="1"/>
          </p:cNvSpPr>
          <p:nvPr>
            <p:ph type="body" idx="4294967295"/>
          </p:nvPr>
        </p:nvSpPr>
        <p:spPr/>
        <p:txBody>
          <a:bodyPr/>
          <a:lstStyle/>
          <a:p>
            <a:endParaRPr lang="en-US"/>
          </a:p>
        </p:txBody>
      </p:sp>
      <p:sp>
        <p:nvSpPr>
          <p:cNvPr id="8" name="Rectangle 7"/>
          <p:cNvSpPr/>
          <p:nvPr/>
        </p:nvSpPr>
        <p:spPr>
          <a:xfrm>
            <a:off x="67382" y="110090"/>
            <a:ext cx="534121" cy="307777"/>
          </a:xfrm>
          <a:prstGeom prst="rect">
            <a:avLst/>
          </a:prstGeom>
        </p:spPr>
        <p:txBody>
          <a:bodyPr wrap="none">
            <a:spAutoFit/>
          </a:bodyPr>
          <a:lstStyle/>
          <a:p>
            <a:r>
              <a:rPr lang="fr-FR" dirty="0" smtClean="0"/>
              <a:t>LUX</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63"/>
          <p:cNvPicPr preferRelativeResize="0"/>
          <p:nvPr/>
        </p:nvPicPr>
        <p:blipFill>
          <a:blip r:embed="rId3">
            <a:alphaModFix/>
          </a:blip>
          <a:stretch>
            <a:fillRect/>
          </a:stretch>
        </p:blipFill>
        <p:spPr>
          <a:xfrm>
            <a:off x="481153" y="651822"/>
            <a:ext cx="3346250" cy="2491598"/>
          </a:xfrm>
          <a:prstGeom prst="rect">
            <a:avLst/>
          </a:prstGeom>
          <a:noFill/>
          <a:ln>
            <a:noFill/>
          </a:ln>
        </p:spPr>
      </p:pic>
      <p:sp>
        <p:nvSpPr>
          <p:cNvPr id="386" name="Google Shape;386;p63"/>
          <p:cNvSpPr txBox="1"/>
          <p:nvPr/>
        </p:nvSpPr>
        <p:spPr>
          <a:xfrm>
            <a:off x="251443" y="3256423"/>
            <a:ext cx="8752252" cy="28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dirty="0">
                <a:solidFill>
                  <a:srgbClr val="222222"/>
                </a:solidFill>
                <a:highlight>
                  <a:srgbClr val="FFFFFF"/>
                </a:highlight>
                <a:latin typeface="Calibri" panose="020F0502020204030204" pitchFamily="34" charset="0"/>
                <a:cs typeface="Calibri" panose="020F0502020204030204" pitchFamily="34" charset="0"/>
              </a:rPr>
              <a:t>“In April 2019, based on measurements performed with the XENON1T detector, the XENON Collaboration reported in </a:t>
            </a:r>
            <a:r>
              <a:rPr lang="it" sz="1100" dirty="0">
                <a:solidFill>
                  <a:srgbClr val="0B0080"/>
                </a:solidFill>
                <a:highlight>
                  <a:srgbClr val="FFFFFF"/>
                </a:highlight>
                <a:uFill>
                  <a:noFill/>
                </a:uFill>
                <a:latin typeface="Calibri" panose="020F0502020204030204" pitchFamily="34" charset="0"/>
                <a:cs typeface="Calibri" panose="020F0502020204030204" pitchFamily="34" charset="0"/>
                <a:hlinkClick r:id="rId4"/>
              </a:rPr>
              <a:t>Nature</a:t>
            </a:r>
            <a:r>
              <a:rPr lang="it" sz="1100" dirty="0">
                <a:solidFill>
                  <a:srgbClr val="222222"/>
                </a:solidFill>
                <a:highlight>
                  <a:srgbClr val="FFFFFF"/>
                </a:highlight>
                <a:latin typeface="Calibri" panose="020F0502020204030204" pitchFamily="34" charset="0"/>
                <a:cs typeface="Calibri" panose="020F0502020204030204" pitchFamily="34" charset="0"/>
              </a:rPr>
              <a:t> the first direct observation of two-neutrino </a:t>
            </a:r>
            <a:r>
              <a:rPr lang="it" sz="1100" dirty="0">
                <a:solidFill>
                  <a:srgbClr val="0B0080"/>
                </a:solidFill>
                <a:highlight>
                  <a:srgbClr val="FFFFFF"/>
                </a:highlight>
                <a:uFill>
                  <a:noFill/>
                </a:uFill>
                <a:latin typeface="Calibri" panose="020F0502020204030204" pitchFamily="34" charset="0"/>
                <a:cs typeface="Calibri" panose="020F0502020204030204" pitchFamily="34" charset="0"/>
                <a:hlinkClick r:id="rId5"/>
              </a:rPr>
              <a:t>double electron capture</a:t>
            </a:r>
            <a:r>
              <a:rPr lang="it" sz="1100" dirty="0">
                <a:solidFill>
                  <a:srgbClr val="222222"/>
                </a:solidFill>
                <a:highlight>
                  <a:srgbClr val="FFFFFF"/>
                </a:highlight>
                <a:latin typeface="Calibri" panose="020F0502020204030204" pitchFamily="34" charset="0"/>
                <a:cs typeface="Calibri" panose="020F0502020204030204" pitchFamily="34" charset="0"/>
              </a:rPr>
              <a:t> in xenon-124 nuclei,</a:t>
            </a:r>
            <a:endParaRPr sz="1100" dirty="0">
              <a:solidFill>
                <a:srgbClr val="222222"/>
              </a:solidFill>
              <a:highlight>
                <a:srgbClr val="FFFFFF"/>
              </a:highligh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100" dirty="0">
              <a:solidFill>
                <a:srgbClr val="222222"/>
              </a:solidFill>
              <a:highlight>
                <a:srgbClr val="FFFFFF"/>
              </a:highligh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100" dirty="0">
                <a:solidFill>
                  <a:srgbClr val="222222"/>
                </a:solidFill>
                <a:highlight>
                  <a:srgbClr val="FFFFFF"/>
                </a:highlight>
                <a:latin typeface="Calibri" panose="020F0502020204030204" pitchFamily="34" charset="0"/>
                <a:cs typeface="Calibri" panose="020F0502020204030204" pitchFamily="34" charset="0"/>
              </a:rPr>
              <a:t>The measured half-life of this process, which is several orders of magnitude larger than the age of the Universe, demonstrates the capabilities of xenon-based detectors to search for rare events and showcases the broad physics reach of even larger next-generation experiments. </a:t>
            </a:r>
            <a:endParaRPr sz="1100" dirty="0">
              <a:solidFill>
                <a:srgbClr val="222222"/>
              </a:solidFill>
              <a:highlight>
                <a:srgbClr val="FFFFFF"/>
              </a:highligh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100" dirty="0">
              <a:solidFill>
                <a:srgbClr val="222222"/>
              </a:solidFill>
              <a:highlight>
                <a:srgbClr val="FFFFFF"/>
              </a:highligh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100" dirty="0">
                <a:solidFill>
                  <a:srgbClr val="222222"/>
                </a:solidFill>
                <a:highlight>
                  <a:srgbClr val="FFFFFF"/>
                </a:highlight>
                <a:latin typeface="Calibri" panose="020F0502020204030204" pitchFamily="34" charset="0"/>
                <a:cs typeface="Calibri" panose="020F0502020204030204" pitchFamily="34" charset="0"/>
              </a:rPr>
              <a:t>This measurement represents a first step in the search for the </a:t>
            </a:r>
            <a:r>
              <a:rPr lang="it" sz="1100" dirty="0">
                <a:solidFill>
                  <a:srgbClr val="0B0080"/>
                </a:solidFill>
                <a:highlight>
                  <a:srgbClr val="FFFFFF"/>
                </a:highlight>
                <a:uFill>
                  <a:noFill/>
                </a:uFill>
                <a:latin typeface="Calibri" panose="020F0502020204030204" pitchFamily="34" charset="0"/>
                <a:cs typeface="Calibri" panose="020F0502020204030204" pitchFamily="34" charset="0"/>
                <a:hlinkClick r:id="rId6"/>
              </a:rPr>
              <a:t>neutrinoless double electron capture</a:t>
            </a:r>
            <a:r>
              <a:rPr lang="it" sz="1100" dirty="0">
                <a:solidFill>
                  <a:srgbClr val="222222"/>
                </a:solidFill>
                <a:highlight>
                  <a:srgbClr val="FFFFFF"/>
                </a:highlight>
                <a:latin typeface="Calibri" panose="020F0502020204030204" pitchFamily="34" charset="0"/>
                <a:cs typeface="Calibri" panose="020F0502020204030204" pitchFamily="34" charset="0"/>
              </a:rPr>
              <a:t> process, the detection of which would provide valuable insight into the nature of the </a:t>
            </a:r>
            <a:r>
              <a:rPr lang="it" sz="1100" dirty="0">
                <a:solidFill>
                  <a:srgbClr val="0B0080"/>
                </a:solidFill>
                <a:highlight>
                  <a:srgbClr val="FFFFFF"/>
                </a:highlight>
                <a:uFill>
                  <a:noFill/>
                </a:uFill>
                <a:latin typeface="Calibri" panose="020F0502020204030204" pitchFamily="34" charset="0"/>
                <a:cs typeface="Calibri" panose="020F0502020204030204" pitchFamily="34" charset="0"/>
                <a:hlinkClick r:id="rId7"/>
              </a:rPr>
              <a:t>neutrino</a:t>
            </a:r>
            <a:r>
              <a:rPr lang="it" sz="1100" dirty="0">
                <a:solidFill>
                  <a:srgbClr val="222222"/>
                </a:solidFill>
                <a:highlight>
                  <a:srgbClr val="FFFFFF"/>
                </a:highlight>
                <a:latin typeface="Calibri" panose="020F0502020204030204" pitchFamily="34" charset="0"/>
                <a:cs typeface="Calibri" panose="020F0502020204030204" pitchFamily="34" charset="0"/>
              </a:rPr>
              <a:t> and allow to determine its absolute mass”</a:t>
            </a:r>
            <a:endParaRPr sz="1600" dirty="0">
              <a:latin typeface="Calibri" panose="020F0502020204030204" pitchFamily="34" charset="0"/>
              <a:cs typeface="Calibri" panose="020F0502020204030204" pitchFamily="34" charset="0"/>
            </a:endParaRPr>
          </a:p>
        </p:txBody>
      </p:sp>
      <p:sp>
        <p:nvSpPr>
          <p:cNvPr id="387" name="Google Shape;387;p63"/>
          <p:cNvSpPr txBox="1"/>
          <p:nvPr/>
        </p:nvSpPr>
        <p:spPr>
          <a:xfrm>
            <a:off x="3844861" y="590956"/>
            <a:ext cx="3954000" cy="3000000"/>
          </a:xfrm>
          <a:prstGeom prst="rect">
            <a:avLst/>
          </a:prstGeom>
          <a:noFill/>
          <a:ln>
            <a:noFill/>
          </a:ln>
        </p:spPr>
        <p:txBody>
          <a:bodyPr spcFirstLastPara="1" wrap="square" lIns="91425" tIns="91425" rIns="91425" bIns="91425" anchor="t" anchorCtr="0">
            <a:noAutofit/>
          </a:bodyPr>
          <a:lstStyle/>
          <a:p>
            <a:pPr marL="457200" lvl="0" indent="-295275" algn="l" rtl="0">
              <a:spcBef>
                <a:spcPts val="0"/>
              </a:spcBef>
              <a:spcAft>
                <a:spcPts val="0"/>
              </a:spcAft>
              <a:buClr>
                <a:srgbClr val="222222"/>
              </a:buClr>
              <a:buSzPts val="1050"/>
              <a:buChar char="●"/>
            </a:pPr>
            <a:r>
              <a:rPr lang="it" sz="1050" dirty="0">
                <a:solidFill>
                  <a:srgbClr val="222222"/>
                </a:solidFill>
                <a:highlight>
                  <a:srgbClr val="FFFFFF"/>
                </a:highlight>
              </a:rPr>
              <a:t>3.2 tons of ultra radio-pure liquid Xenon</a:t>
            </a:r>
            <a:endParaRPr sz="1050" dirty="0">
              <a:solidFill>
                <a:srgbClr val="222222"/>
              </a:solidFill>
              <a:highlight>
                <a:srgbClr val="FFFFFF"/>
              </a:highlight>
            </a:endParaRPr>
          </a:p>
          <a:p>
            <a:pPr marL="457200" lvl="0" indent="0" algn="l" rtl="0">
              <a:spcBef>
                <a:spcPts val="0"/>
              </a:spcBef>
              <a:spcAft>
                <a:spcPts val="0"/>
              </a:spcAft>
              <a:buNone/>
            </a:pPr>
            <a:endParaRPr sz="1050" dirty="0">
              <a:solidFill>
                <a:srgbClr val="222222"/>
              </a:solidFill>
              <a:highlight>
                <a:srgbClr val="FFFFFF"/>
              </a:highlight>
            </a:endParaRPr>
          </a:p>
          <a:p>
            <a:pPr marL="457200" lvl="0" indent="-295275" algn="l" rtl="0">
              <a:spcBef>
                <a:spcPts val="0"/>
              </a:spcBef>
              <a:spcAft>
                <a:spcPts val="0"/>
              </a:spcAft>
              <a:buClr>
                <a:srgbClr val="222222"/>
              </a:buClr>
              <a:buSzPts val="1050"/>
              <a:buChar char="●"/>
            </a:pPr>
            <a:r>
              <a:rPr lang="it" sz="1050" dirty="0">
                <a:solidFill>
                  <a:srgbClr val="222222"/>
                </a:solidFill>
                <a:highlight>
                  <a:srgbClr val="FFFFFF"/>
                </a:highlight>
              </a:rPr>
              <a:t>Fiducial volume of about 2 tons</a:t>
            </a:r>
            <a:endParaRPr sz="1050" dirty="0">
              <a:solidFill>
                <a:srgbClr val="222222"/>
              </a:solidFill>
              <a:highlight>
                <a:srgbClr val="FFFFFF"/>
              </a:highlight>
            </a:endParaRPr>
          </a:p>
          <a:p>
            <a:pPr marL="457200" lvl="0" indent="0" algn="l" rtl="0">
              <a:spcBef>
                <a:spcPts val="0"/>
              </a:spcBef>
              <a:spcAft>
                <a:spcPts val="0"/>
              </a:spcAft>
              <a:buNone/>
            </a:pPr>
            <a:endParaRPr sz="1050" dirty="0">
              <a:solidFill>
                <a:srgbClr val="222222"/>
              </a:solidFill>
              <a:highlight>
                <a:srgbClr val="FFFFFF"/>
              </a:highlight>
            </a:endParaRPr>
          </a:p>
          <a:p>
            <a:pPr marL="457200" lvl="0" indent="-295275" algn="l" rtl="0">
              <a:spcBef>
                <a:spcPts val="0"/>
              </a:spcBef>
              <a:spcAft>
                <a:spcPts val="0"/>
              </a:spcAft>
              <a:buClr>
                <a:srgbClr val="222222"/>
              </a:buClr>
              <a:buSzPts val="1050"/>
              <a:buChar char="●"/>
            </a:pPr>
            <a:r>
              <a:rPr lang="it" sz="1050" dirty="0">
                <a:solidFill>
                  <a:srgbClr val="222222"/>
                </a:solidFill>
                <a:highlight>
                  <a:srgbClr val="FFFFFF"/>
                </a:highlight>
              </a:rPr>
              <a:t>The detector is housed in a 10 m water tank that serves as a muon veto</a:t>
            </a:r>
            <a:endParaRPr sz="1050" dirty="0">
              <a:solidFill>
                <a:srgbClr val="222222"/>
              </a:solidFill>
              <a:highlight>
                <a:srgbClr val="FFFFFF"/>
              </a:highlight>
            </a:endParaRPr>
          </a:p>
          <a:p>
            <a:pPr marL="457200" lvl="0" indent="0" algn="l" rtl="0">
              <a:spcBef>
                <a:spcPts val="0"/>
              </a:spcBef>
              <a:spcAft>
                <a:spcPts val="0"/>
              </a:spcAft>
              <a:buNone/>
            </a:pPr>
            <a:endParaRPr sz="1050" dirty="0">
              <a:solidFill>
                <a:srgbClr val="222222"/>
              </a:solidFill>
              <a:highlight>
                <a:srgbClr val="FFFFFF"/>
              </a:highlight>
            </a:endParaRPr>
          </a:p>
          <a:p>
            <a:pPr marL="457200" lvl="0" indent="-295275" algn="l" rtl="0">
              <a:spcBef>
                <a:spcPts val="0"/>
              </a:spcBef>
              <a:spcAft>
                <a:spcPts val="0"/>
              </a:spcAft>
              <a:buClr>
                <a:srgbClr val="222222"/>
              </a:buClr>
              <a:buSzPts val="1050"/>
              <a:buChar char="●"/>
            </a:pPr>
            <a:r>
              <a:rPr lang="it" sz="1050" dirty="0">
                <a:solidFill>
                  <a:srgbClr val="222222"/>
                </a:solidFill>
                <a:highlight>
                  <a:srgbClr val="FFFFFF"/>
                </a:highlight>
              </a:rPr>
              <a:t>The TPC is 1 m in diameter and 1 m in height</a:t>
            </a:r>
            <a:endParaRPr dirty="0"/>
          </a:p>
        </p:txBody>
      </p:sp>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32</a:t>
            </a:fld>
            <a:endParaRPr lang="it"/>
          </a:p>
        </p:txBody>
      </p:sp>
      <p:sp>
        <p:nvSpPr>
          <p:cNvPr id="8" name="Rectangle 7"/>
          <p:cNvSpPr/>
          <p:nvPr/>
        </p:nvSpPr>
        <p:spPr>
          <a:xfrm>
            <a:off x="67382" y="110090"/>
            <a:ext cx="1032655" cy="307777"/>
          </a:xfrm>
          <a:prstGeom prst="rect">
            <a:avLst/>
          </a:prstGeom>
        </p:spPr>
        <p:txBody>
          <a:bodyPr wrap="none">
            <a:spAutoFit/>
          </a:bodyPr>
          <a:lstStyle/>
          <a:p>
            <a:r>
              <a:rPr lang="fr-FR" dirty="0" smtClean="0"/>
              <a:t>XENON1T</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65"/>
          <p:cNvPicPr preferRelativeResize="0"/>
          <p:nvPr/>
        </p:nvPicPr>
        <p:blipFill>
          <a:blip r:embed="rId3">
            <a:alphaModFix/>
          </a:blip>
          <a:stretch>
            <a:fillRect/>
          </a:stretch>
        </p:blipFill>
        <p:spPr>
          <a:xfrm>
            <a:off x="1791967" y="1115149"/>
            <a:ext cx="1695097" cy="1197459"/>
          </a:xfrm>
          <a:prstGeom prst="rect">
            <a:avLst/>
          </a:prstGeom>
          <a:noFill/>
          <a:ln>
            <a:noFill/>
          </a:ln>
        </p:spPr>
      </p:pic>
      <p:pic>
        <p:nvPicPr>
          <p:cNvPr id="399" name="Google Shape;399;p65"/>
          <p:cNvPicPr preferRelativeResize="0"/>
          <p:nvPr/>
        </p:nvPicPr>
        <p:blipFill>
          <a:blip r:embed="rId4">
            <a:alphaModFix/>
          </a:blip>
          <a:stretch>
            <a:fillRect/>
          </a:stretch>
        </p:blipFill>
        <p:spPr>
          <a:xfrm>
            <a:off x="343275" y="903788"/>
            <a:ext cx="1306516" cy="1708783"/>
          </a:xfrm>
          <a:prstGeom prst="rect">
            <a:avLst/>
          </a:prstGeom>
          <a:noFill/>
          <a:ln>
            <a:noFill/>
          </a:ln>
        </p:spPr>
      </p:pic>
      <p:pic>
        <p:nvPicPr>
          <p:cNvPr id="400" name="Google Shape;400;p65"/>
          <p:cNvPicPr preferRelativeResize="0"/>
          <p:nvPr/>
        </p:nvPicPr>
        <p:blipFill>
          <a:blip r:embed="rId5">
            <a:alphaModFix/>
          </a:blip>
          <a:stretch>
            <a:fillRect/>
          </a:stretch>
        </p:blipFill>
        <p:spPr>
          <a:xfrm>
            <a:off x="5416575" y="521300"/>
            <a:ext cx="3563900" cy="2267425"/>
          </a:xfrm>
          <a:prstGeom prst="rect">
            <a:avLst/>
          </a:prstGeom>
          <a:noFill/>
          <a:ln>
            <a:noFill/>
          </a:ln>
        </p:spPr>
      </p:pic>
      <p:sp>
        <p:nvSpPr>
          <p:cNvPr id="401" name="Google Shape;401;p65"/>
          <p:cNvSpPr txBox="1"/>
          <p:nvPr/>
        </p:nvSpPr>
        <p:spPr>
          <a:xfrm>
            <a:off x="93875" y="2788725"/>
            <a:ext cx="8886600" cy="31494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it" sz="1100" dirty="0"/>
              <a:t>The CRESST-III experiment operates scintillating CaWO4 crystals as cryogenic calorimeters, simultaneously measuring a phonon/heat and a scintillation light signal. </a:t>
            </a:r>
            <a:endParaRPr sz="1100" dirty="0"/>
          </a:p>
          <a:p>
            <a:pPr marL="457200" lvl="0" indent="0" algn="l" rtl="0">
              <a:spcBef>
                <a:spcPts val="0"/>
              </a:spcBef>
              <a:spcAft>
                <a:spcPts val="0"/>
              </a:spcAft>
              <a:buNone/>
            </a:pPr>
            <a:endParaRPr sz="1100" dirty="0"/>
          </a:p>
          <a:p>
            <a:pPr marL="457200" lvl="0" indent="-298450" algn="l" rtl="0">
              <a:spcBef>
                <a:spcPts val="0"/>
              </a:spcBef>
              <a:spcAft>
                <a:spcPts val="0"/>
              </a:spcAft>
              <a:buSzPts val="1100"/>
              <a:buChar char="●"/>
            </a:pPr>
            <a:r>
              <a:rPr lang="it" sz="1100" dirty="0"/>
              <a:t>A distinctive feature of the phonon signal is a precise determination of the energy deposited in the crystal, independent from the type of particle interaction. </a:t>
            </a:r>
            <a:endParaRPr sz="1100" dirty="0"/>
          </a:p>
          <a:p>
            <a:pPr marL="457200" lvl="0" indent="0" algn="l" rtl="0">
              <a:spcBef>
                <a:spcPts val="0"/>
              </a:spcBef>
              <a:spcAft>
                <a:spcPts val="0"/>
              </a:spcAft>
              <a:buNone/>
            </a:pPr>
            <a:endParaRPr sz="1100" dirty="0"/>
          </a:p>
          <a:p>
            <a:pPr marL="457200" lvl="0" indent="-298450" algn="l" rtl="0">
              <a:spcBef>
                <a:spcPts val="0"/>
              </a:spcBef>
              <a:spcAft>
                <a:spcPts val="0"/>
              </a:spcAft>
              <a:buSzPts val="1100"/>
              <a:buChar char="●"/>
            </a:pPr>
            <a:r>
              <a:rPr lang="it" sz="1100" dirty="0"/>
              <a:t>This property, in combination with a low energy threshold, makes cryogenic calorimeters particularly suited </a:t>
            </a:r>
            <a:r>
              <a:rPr lang="it" sz="1100" b="1" dirty="0"/>
              <a:t>for low-mass dark matter detection. </a:t>
            </a:r>
            <a:endParaRPr sz="1100" b="1" dirty="0"/>
          </a:p>
          <a:p>
            <a:pPr marL="457200" lvl="0" indent="0" algn="l" rtl="0">
              <a:spcBef>
                <a:spcPts val="0"/>
              </a:spcBef>
              <a:spcAft>
                <a:spcPts val="0"/>
              </a:spcAft>
              <a:buNone/>
            </a:pPr>
            <a:endParaRPr sz="1100" dirty="0"/>
          </a:p>
          <a:p>
            <a:pPr marL="457200" lvl="0" indent="-298450" algn="l" rtl="0">
              <a:spcBef>
                <a:spcPts val="0"/>
              </a:spcBef>
              <a:spcAft>
                <a:spcPts val="0"/>
              </a:spcAft>
              <a:buSzPts val="1100"/>
              <a:buChar char="●"/>
            </a:pPr>
            <a:r>
              <a:rPr lang="it" sz="1100" dirty="0"/>
              <a:t>Contrary to the phonon signal, the scintillation light strongly depends on the type of particle interaction, yielding event-by-event discrimination between the dominant background (β/γ-interactions) and the sought-for nuclear recoils. </a:t>
            </a:r>
            <a:endParaRPr sz="1100" dirty="0"/>
          </a:p>
        </p:txBody>
      </p:sp>
      <p:sp>
        <p:nvSpPr>
          <p:cNvPr id="402" name="Google Shape;402;p65"/>
          <p:cNvSpPr txBox="1"/>
          <p:nvPr/>
        </p:nvSpPr>
        <p:spPr>
          <a:xfrm>
            <a:off x="93875" y="441163"/>
            <a:ext cx="69279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050" dirty="0">
                <a:solidFill>
                  <a:srgbClr val="23527C"/>
                </a:solidFill>
                <a:highlight>
                  <a:srgbClr val="FFFFFF"/>
                </a:highlight>
                <a:uFill>
                  <a:noFill/>
                </a:uFill>
                <a:hlinkClick r:id="rId6"/>
              </a:rPr>
              <a:t>CRESST</a:t>
            </a:r>
            <a:r>
              <a:rPr lang="it" sz="1050" dirty="0">
                <a:solidFill>
                  <a:srgbClr val="0047BB"/>
                </a:solidFill>
                <a:highlight>
                  <a:srgbClr val="FFFFFF"/>
                </a:highlight>
              </a:rPr>
              <a:t> (</a:t>
            </a:r>
            <a:r>
              <a:rPr lang="it" sz="1050" b="1" dirty="0">
                <a:solidFill>
                  <a:srgbClr val="0047BB"/>
                </a:solidFill>
                <a:highlight>
                  <a:srgbClr val="FFFFFF"/>
                </a:highlight>
              </a:rPr>
              <a:t>C</a:t>
            </a:r>
            <a:r>
              <a:rPr lang="it" sz="1050" dirty="0">
                <a:solidFill>
                  <a:srgbClr val="0047BB"/>
                </a:solidFill>
                <a:highlight>
                  <a:srgbClr val="FFFFFF"/>
                </a:highlight>
              </a:rPr>
              <a:t>ryogenic </a:t>
            </a:r>
            <a:r>
              <a:rPr lang="it" sz="1050" b="1" dirty="0">
                <a:solidFill>
                  <a:srgbClr val="0047BB"/>
                </a:solidFill>
                <a:highlight>
                  <a:srgbClr val="FFFFFF"/>
                </a:highlight>
              </a:rPr>
              <a:t>R</a:t>
            </a:r>
            <a:r>
              <a:rPr lang="it" sz="1050" dirty="0">
                <a:solidFill>
                  <a:srgbClr val="0047BB"/>
                </a:solidFill>
                <a:highlight>
                  <a:srgbClr val="FFFFFF"/>
                </a:highlight>
              </a:rPr>
              <a:t>are </a:t>
            </a:r>
            <a:r>
              <a:rPr lang="it" sz="1050" b="1" dirty="0">
                <a:solidFill>
                  <a:srgbClr val="0047BB"/>
                </a:solidFill>
                <a:highlight>
                  <a:srgbClr val="FFFFFF"/>
                </a:highlight>
              </a:rPr>
              <a:t>E</a:t>
            </a:r>
            <a:r>
              <a:rPr lang="it" sz="1050" dirty="0">
                <a:solidFill>
                  <a:srgbClr val="0047BB"/>
                </a:solidFill>
                <a:highlight>
                  <a:srgbClr val="FFFFFF"/>
                </a:highlight>
              </a:rPr>
              <a:t>vent </a:t>
            </a:r>
            <a:r>
              <a:rPr lang="it" sz="1050" b="1" dirty="0">
                <a:solidFill>
                  <a:srgbClr val="0047BB"/>
                </a:solidFill>
                <a:highlight>
                  <a:srgbClr val="FFFFFF"/>
                </a:highlight>
              </a:rPr>
              <a:t>S</a:t>
            </a:r>
            <a:r>
              <a:rPr lang="it" sz="1050" dirty="0">
                <a:solidFill>
                  <a:srgbClr val="0047BB"/>
                </a:solidFill>
                <a:highlight>
                  <a:srgbClr val="FFFFFF"/>
                </a:highlight>
              </a:rPr>
              <a:t>earch with </a:t>
            </a:r>
            <a:r>
              <a:rPr lang="it" sz="1050" b="1" dirty="0">
                <a:solidFill>
                  <a:srgbClr val="0047BB"/>
                </a:solidFill>
                <a:highlight>
                  <a:srgbClr val="FFFFFF"/>
                </a:highlight>
              </a:rPr>
              <a:t>S</a:t>
            </a:r>
            <a:r>
              <a:rPr lang="it" sz="1050" dirty="0">
                <a:solidFill>
                  <a:srgbClr val="0047BB"/>
                </a:solidFill>
                <a:highlight>
                  <a:srgbClr val="FFFFFF"/>
                </a:highlight>
              </a:rPr>
              <a:t>uperconducting </a:t>
            </a:r>
            <a:r>
              <a:rPr lang="it" sz="1050" b="1" dirty="0">
                <a:solidFill>
                  <a:srgbClr val="0047BB"/>
                </a:solidFill>
                <a:highlight>
                  <a:srgbClr val="FFFFFF"/>
                </a:highlight>
              </a:rPr>
              <a:t>T</a:t>
            </a:r>
            <a:r>
              <a:rPr lang="it" sz="1050" dirty="0">
                <a:solidFill>
                  <a:srgbClr val="0047BB"/>
                </a:solidFill>
                <a:highlight>
                  <a:srgbClr val="FFFFFF"/>
                </a:highlight>
              </a:rPr>
              <a:t>hermometers)</a:t>
            </a:r>
            <a:endParaRPr dirty="0"/>
          </a:p>
        </p:txBody>
      </p:sp>
      <p:pic>
        <p:nvPicPr>
          <p:cNvPr id="403" name="Google Shape;403;p65"/>
          <p:cNvPicPr preferRelativeResize="0"/>
          <p:nvPr/>
        </p:nvPicPr>
        <p:blipFill>
          <a:blip r:embed="rId7">
            <a:alphaModFix/>
          </a:blip>
          <a:stretch>
            <a:fillRect/>
          </a:stretch>
        </p:blipFill>
        <p:spPr>
          <a:xfrm>
            <a:off x="3726002" y="1115149"/>
            <a:ext cx="1750721" cy="1181107"/>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33</a:t>
            </a:fld>
            <a:endParaRPr lang="it"/>
          </a:p>
        </p:txBody>
      </p:sp>
      <p:sp>
        <p:nvSpPr>
          <p:cNvPr id="11" name="Rectangle 10"/>
          <p:cNvSpPr/>
          <p:nvPr/>
        </p:nvSpPr>
        <p:spPr>
          <a:xfrm>
            <a:off x="67382" y="110090"/>
            <a:ext cx="914033" cy="307777"/>
          </a:xfrm>
          <a:prstGeom prst="rect">
            <a:avLst/>
          </a:prstGeom>
        </p:spPr>
        <p:txBody>
          <a:bodyPr wrap="none">
            <a:spAutoFit/>
          </a:bodyPr>
          <a:lstStyle/>
          <a:p>
            <a:r>
              <a:rPr lang="fr-FR" dirty="0" smtClean="0"/>
              <a:t>CRESST</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6"/>
          <p:cNvSpPr txBox="1"/>
          <p:nvPr/>
        </p:nvSpPr>
        <p:spPr>
          <a:xfrm>
            <a:off x="162267" y="552072"/>
            <a:ext cx="8829300" cy="3288600"/>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it" sz="1200" dirty="0">
                <a:latin typeface="Calibri" panose="020F0502020204030204" pitchFamily="34" charset="0"/>
                <a:cs typeface="Calibri" panose="020F0502020204030204" pitchFamily="34" charset="0"/>
              </a:rPr>
              <a:t>CRESST is located in the Laboratori Nazionali del Gran Sasso (LNGS) underground laboratory in central Italy which provides an overburden against cosmic radiation with a water equivalent of 3600 m</a:t>
            </a:r>
            <a:endParaRPr sz="1200" dirty="0">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endParaRPr sz="1200" dirty="0">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r>
              <a:rPr lang="it" sz="1200" dirty="0">
                <a:latin typeface="Calibri" panose="020F0502020204030204" pitchFamily="34" charset="0"/>
                <a:cs typeface="Calibri" panose="020F0502020204030204" pitchFamily="34" charset="0"/>
              </a:rPr>
              <a:t>Remaining muons are tagged by an active muon veto with 98.7% geometrical coverage</a:t>
            </a:r>
            <a:endParaRPr sz="1200" dirty="0">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endParaRPr sz="1200" dirty="0">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r>
              <a:rPr lang="it" sz="1200" dirty="0">
                <a:latin typeface="Calibri" panose="020F0502020204030204" pitchFamily="34" charset="0"/>
                <a:cs typeface="Calibri" panose="020F0502020204030204" pitchFamily="34" charset="0"/>
              </a:rPr>
              <a:t>In addition, the experimental volume is protected by concentric layers of shielding material comprising - from outside to inside - polyethylene, lead and copper. </a:t>
            </a:r>
            <a:endParaRPr sz="1200" dirty="0">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endParaRPr sz="1200" dirty="0">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r>
              <a:rPr lang="it" sz="1200" dirty="0">
                <a:latin typeface="Calibri" panose="020F0502020204030204" pitchFamily="34" charset="0"/>
                <a:cs typeface="Calibri" panose="020F0502020204030204" pitchFamily="34" charset="0"/>
              </a:rPr>
              <a:t>The polyethylene shields from environmental neutrons, while lead and copper suppress γ-rays. </a:t>
            </a:r>
            <a:endParaRPr sz="1200" dirty="0">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endParaRPr sz="1200" dirty="0">
              <a:latin typeface="Calibri" panose="020F0502020204030204" pitchFamily="34" charset="0"/>
              <a:cs typeface="Calibri" panose="020F0502020204030204" pitchFamily="34" charset="0"/>
            </a:endParaRPr>
          </a:p>
          <a:p>
            <a:pPr marL="171450" lvl="0" indent="-171450" algn="just" rtl="0">
              <a:spcBef>
                <a:spcPts val="0"/>
              </a:spcBef>
              <a:spcAft>
                <a:spcPts val="0"/>
              </a:spcAft>
              <a:buFont typeface="Arial" panose="020B0604020202020204" pitchFamily="34" charset="0"/>
              <a:buChar char="•"/>
            </a:pPr>
            <a:r>
              <a:rPr lang="it" sz="1200" dirty="0">
                <a:latin typeface="Calibri" panose="020F0502020204030204" pitchFamily="34" charset="0"/>
                <a:cs typeface="Calibri" panose="020F0502020204030204" pitchFamily="34" charset="0"/>
              </a:rPr>
              <a:t>A second layer of polyethylene inside the copper shielding guards against neutrons produced in the lead or the copper shields. A commercial 3He/4He-dilution refrigerator provides the base temperature of about 5 mK. Cryogenic liquids (LN2 and LHe) are refilled three times a week causing a down-time of about 3 h per refill. </a:t>
            </a:r>
            <a:endParaRPr sz="1200" dirty="0">
              <a:latin typeface="Calibri" panose="020F0502020204030204" pitchFamily="34" charset="0"/>
              <a:cs typeface="Calibri" panose="020F0502020204030204" pitchFamily="34" charset="0"/>
            </a:endParaRPr>
          </a:p>
        </p:txBody>
      </p:sp>
      <p:sp>
        <p:nvSpPr>
          <p:cNvPr id="410" name="Google Shape;410;p66"/>
          <p:cNvSpPr txBox="1"/>
          <p:nvPr/>
        </p:nvSpPr>
        <p:spPr>
          <a:xfrm>
            <a:off x="3224315" y="3801215"/>
            <a:ext cx="2625957"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dirty="0"/>
              <a:t>https://</a:t>
            </a:r>
            <a:r>
              <a:rPr lang="it" dirty="0" smtClean="0"/>
              <a:t>youtube/uz177q5l82Q</a:t>
            </a:r>
            <a:endParaRPr dirty="0"/>
          </a:p>
        </p:txBody>
      </p:sp>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34</a:t>
            </a:fld>
            <a:endParaRPr lang="it"/>
          </a:p>
        </p:txBody>
      </p:sp>
      <p:sp>
        <p:nvSpPr>
          <p:cNvPr id="8" name="Rectangle 7"/>
          <p:cNvSpPr/>
          <p:nvPr/>
        </p:nvSpPr>
        <p:spPr>
          <a:xfrm>
            <a:off x="67382" y="110090"/>
            <a:ext cx="914033" cy="307777"/>
          </a:xfrm>
          <a:prstGeom prst="rect">
            <a:avLst/>
          </a:prstGeom>
        </p:spPr>
        <p:txBody>
          <a:bodyPr wrap="none">
            <a:spAutoFit/>
          </a:bodyPr>
          <a:lstStyle/>
          <a:p>
            <a:r>
              <a:rPr lang="fr-FR" dirty="0" smtClean="0"/>
              <a:t>CRESST</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67"/>
          <p:cNvPicPr preferRelativeResize="0"/>
          <p:nvPr/>
        </p:nvPicPr>
        <p:blipFill>
          <a:blip r:embed="rId3">
            <a:alphaModFix/>
          </a:blip>
          <a:stretch>
            <a:fillRect/>
          </a:stretch>
        </p:blipFill>
        <p:spPr>
          <a:xfrm>
            <a:off x="2166427" y="602311"/>
            <a:ext cx="4628275" cy="3976150"/>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35</a:t>
            </a:fld>
            <a:endParaRPr lang="it"/>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5" name="Rectangle 4"/>
          <p:cNvSpPr/>
          <p:nvPr/>
        </p:nvSpPr>
        <p:spPr>
          <a:xfrm>
            <a:off x="67382" y="110090"/>
            <a:ext cx="1399742" cy="307777"/>
          </a:xfrm>
          <a:prstGeom prst="rect">
            <a:avLst/>
          </a:prstGeom>
        </p:spPr>
        <p:txBody>
          <a:bodyPr wrap="none">
            <a:spAutoFit/>
          </a:bodyPr>
          <a:lstStyle/>
          <a:p>
            <a:r>
              <a:rPr lang="fr-FR" dirty="0" err="1" smtClean="0"/>
              <a:t>Recent</a:t>
            </a:r>
            <a:r>
              <a:rPr lang="fr-FR" dirty="0" smtClean="0"/>
              <a:t> </a:t>
            </a:r>
            <a:r>
              <a:rPr lang="fr-FR" dirty="0" err="1" smtClean="0"/>
              <a:t>Results</a:t>
            </a:r>
            <a:endParaRPr lang="fr-F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70"/>
          <p:cNvPicPr preferRelativeResize="0"/>
          <p:nvPr/>
        </p:nvPicPr>
        <p:blipFill rotWithShape="1">
          <a:blip r:embed="rId3">
            <a:alphaModFix/>
          </a:blip>
          <a:srcRect b="17416"/>
          <a:stretch/>
        </p:blipFill>
        <p:spPr>
          <a:xfrm>
            <a:off x="1531408" y="534475"/>
            <a:ext cx="6013452" cy="2208726"/>
          </a:xfrm>
          <a:prstGeom prst="rect">
            <a:avLst/>
          </a:prstGeom>
          <a:noFill/>
          <a:ln>
            <a:noFill/>
          </a:ln>
        </p:spPr>
      </p:pic>
      <p:pic>
        <p:nvPicPr>
          <p:cNvPr id="440" name="Google Shape;440;p70"/>
          <p:cNvPicPr preferRelativeResize="0"/>
          <p:nvPr/>
        </p:nvPicPr>
        <p:blipFill>
          <a:blip r:embed="rId4">
            <a:alphaModFix/>
          </a:blip>
          <a:stretch>
            <a:fillRect/>
          </a:stretch>
        </p:blipFill>
        <p:spPr>
          <a:xfrm>
            <a:off x="3093276" y="2793909"/>
            <a:ext cx="2702762" cy="1926942"/>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36</a:t>
            </a:fld>
            <a:endParaRPr lang="it"/>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6" name="Rectangle 5"/>
          <p:cNvSpPr/>
          <p:nvPr/>
        </p:nvSpPr>
        <p:spPr>
          <a:xfrm>
            <a:off x="67382" y="110090"/>
            <a:ext cx="1399742" cy="307777"/>
          </a:xfrm>
          <a:prstGeom prst="rect">
            <a:avLst/>
          </a:prstGeom>
        </p:spPr>
        <p:txBody>
          <a:bodyPr wrap="none">
            <a:spAutoFit/>
          </a:bodyPr>
          <a:lstStyle/>
          <a:p>
            <a:r>
              <a:rPr lang="fr-FR" dirty="0" err="1" smtClean="0"/>
              <a:t>Recent</a:t>
            </a:r>
            <a:r>
              <a:rPr lang="fr-FR" dirty="0" smtClean="0"/>
              <a:t> </a:t>
            </a:r>
            <a:r>
              <a:rPr lang="fr-FR" dirty="0" err="1" smtClean="0"/>
              <a:t>Results</a:t>
            </a:r>
            <a:endParaRPr lang="fr-F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8"/>
          <p:cNvSpPr txBox="1"/>
          <p:nvPr/>
        </p:nvSpPr>
        <p:spPr>
          <a:xfrm>
            <a:off x="6541013" y="449459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u="sng">
                <a:solidFill>
                  <a:schemeClr val="hlink"/>
                </a:solidFill>
                <a:hlinkClick r:id="rId3"/>
              </a:rPr>
              <a:t>https://arxiv.org/pdf/1904.01155.pdf</a:t>
            </a:r>
            <a:endParaRPr/>
          </a:p>
        </p:txBody>
      </p:sp>
      <p:pic>
        <p:nvPicPr>
          <p:cNvPr id="421" name="Google Shape;421;p68"/>
          <p:cNvPicPr preferRelativeResize="0"/>
          <p:nvPr/>
        </p:nvPicPr>
        <p:blipFill>
          <a:blip r:embed="rId4">
            <a:alphaModFix/>
          </a:blip>
          <a:stretch>
            <a:fillRect/>
          </a:stretch>
        </p:blipFill>
        <p:spPr>
          <a:xfrm>
            <a:off x="68325" y="1790858"/>
            <a:ext cx="3621776" cy="2836575"/>
          </a:xfrm>
          <a:prstGeom prst="rect">
            <a:avLst/>
          </a:prstGeom>
          <a:noFill/>
          <a:ln>
            <a:noFill/>
          </a:ln>
        </p:spPr>
      </p:pic>
      <p:pic>
        <p:nvPicPr>
          <p:cNvPr id="422" name="Google Shape;422;p68"/>
          <p:cNvPicPr preferRelativeResize="0"/>
          <p:nvPr/>
        </p:nvPicPr>
        <p:blipFill>
          <a:blip r:embed="rId5">
            <a:alphaModFix/>
          </a:blip>
          <a:stretch>
            <a:fillRect/>
          </a:stretch>
        </p:blipFill>
        <p:spPr>
          <a:xfrm>
            <a:off x="3720946" y="3793928"/>
            <a:ext cx="4280376" cy="718153"/>
          </a:xfrm>
          <a:prstGeom prst="rect">
            <a:avLst/>
          </a:prstGeom>
          <a:noFill/>
          <a:ln>
            <a:noFill/>
          </a:ln>
        </p:spPr>
      </p:pic>
      <p:sp>
        <p:nvSpPr>
          <p:cNvPr id="423" name="Google Shape;423;p68"/>
          <p:cNvSpPr txBox="1"/>
          <p:nvPr/>
        </p:nvSpPr>
        <p:spPr>
          <a:xfrm>
            <a:off x="68325" y="464500"/>
            <a:ext cx="8702400" cy="1459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it" sz="1200" dirty="0"/>
              <a:t>When a neutrino scatters off a nucleus the interaction depends on the neutrino-nucleon interaction  </a:t>
            </a:r>
            <a:endParaRPr sz="1200" dirty="0"/>
          </a:p>
          <a:p>
            <a:pPr marL="457200" lvl="0" indent="-304800" algn="l" rtl="0">
              <a:spcBef>
                <a:spcPts val="0"/>
              </a:spcBef>
              <a:spcAft>
                <a:spcPts val="0"/>
              </a:spcAft>
              <a:buSzPts val="1200"/>
              <a:buChar char="●"/>
            </a:pPr>
            <a:r>
              <a:rPr lang="it" sz="1200" dirty="0"/>
              <a:t>for small momentum transfer it does not resolve the internal structure of the nucleus (i.e. does not see nucleons)</a:t>
            </a:r>
            <a:endParaRPr sz="1200" dirty="0"/>
          </a:p>
          <a:p>
            <a:pPr marL="457200" lvl="0" indent="-304800" algn="l" rtl="0">
              <a:spcBef>
                <a:spcPts val="0"/>
              </a:spcBef>
              <a:spcAft>
                <a:spcPts val="0"/>
              </a:spcAft>
              <a:buSzPts val="1200"/>
              <a:buChar char="●"/>
            </a:pPr>
            <a:r>
              <a:rPr lang="it" sz="1200" dirty="0"/>
              <a:t>the neutrino scatters off the nucleus as a whole</a:t>
            </a:r>
            <a:endParaRPr sz="1200" dirty="0"/>
          </a:p>
          <a:p>
            <a:pPr marL="457200" lvl="0" indent="-304800" algn="l" rtl="0">
              <a:spcBef>
                <a:spcPts val="0"/>
              </a:spcBef>
              <a:spcAft>
                <a:spcPts val="0"/>
              </a:spcAft>
              <a:buSzPts val="1200"/>
              <a:buChar char="●"/>
            </a:pPr>
            <a:r>
              <a:rPr lang="it" sz="1200" dirty="0"/>
              <a:t>give rise to a coherent enhancement of the scattering cross-section</a:t>
            </a:r>
            <a:endParaRPr sz="1200" dirty="0"/>
          </a:p>
          <a:p>
            <a:pPr marL="457200" lvl="0" indent="-304800" algn="l" rtl="0">
              <a:spcBef>
                <a:spcPts val="0"/>
              </a:spcBef>
              <a:spcAft>
                <a:spcPts val="0"/>
              </a:spcAft>
              <a:buSzPts val="1200"/>
              <a:buChar char="●"/>
            </a:pPr>
            <a:r>
              <a:rPr lang="it" sz="1200" dirty="0"/>
              <a:t>neutral-current process: experimental signature is nuclear recoils with energies of only few eV to keV. </a:t>
            </a:r>
            <a:endParaRPr sz="1200" dirty="0"/>
          </a:p>
        </p:txBody>
      </p:sp>
      <p:sp>
        <p:nvSpPr>
          <p:cNvPr id="424" name="Google Shape;424;p68"/>
          <p:cNvSpPr txBox="1"/>
          <p:nvPr/>
        </p:nvSpPr>
        <p:spPr>
          <a:xfrm>
            <a:off x="-47540" y="91000"/>
            <a:ext cx="4907188" cy="3201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chemeClr val="dk1"/>
              </a:buClr>
              <a:buSzPts val="1200"/>
            </a:pPr>
            <a:r>
              <a:rPr lang="it" sz="1200" dirty="0" smtClean="0">
                <a:solidFill>
                  <a:schemeClr val="dk1"/>
                </a:solidFill>
              </a:rPr>
              <a:t>CEνNS – Coherent Neutrino Scattering and Neutrino Floor</a:t>
            </a:r>
            <a:endParaRPr dirty="0"/>
          </a:p>
        </p:txBody>
      </p:sp>
      <p:sp>
        <p:nvSpPr>
          <p:cNvPr id="425" name="Google Shape;425;p68"/>
          <p:cNvSpPr txBox="1"/>
          <p:nvPr/>
        </p:nvSpPr>
        <p:spPr>
          <a:xfrm>
            <a:off x="4859648" y="3046431"/>
            <a:ext cx="3073200" cy="16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dirty="0"/>
              <a:t>… Essentially the same happens </a:t>
            </a:r>
            <a:endParaRPr dirty="0"/>
          </a:p>
          <a:p>
            <a:pPr marL="0" lvl="0" indent="0" algn="l" rtl="0">
              <a:spcBef>
                <a:spcPts val="0"/>
              </a:spcBef>
              <a:spcAft>
                <a:spcPts val="0"/>
              </a:spcAft>
              <a:buNone/>
            </a:pPr>
            <a:r>
              <a:rPr lang="it" dirty="0"/>
              <a:t>in the case of WIMPS !</a:t>
            </a:r>
            <a:endParaRPr dirty="0"/>
          </a:p>
        </p:txBody>
      </p:sp>
      <p:pic>
        <p:nvPicPr>
          <p:cNvPr id="426" name="Google Shape;426;p68"/>
          <p:cNvPicPr preferRelativeResize="0"/>
          <p:nvPr/>
        </p:nvPicPr>
        <p:blipFill>
          <a:blip r:embed="rId6">
            <a:alphaModFix/>
          </a:blip>
          <a:stretch>
            <a:fillRect/>
          </a:stretch>
        </p:blipFill>
        <p:spPr>
          <a:xfrm>
            <a:off x="3983204" y="1738615"/>
            <a:ext cx="4111801" cy="1206975"/>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37</a:t>
            </a:fld>
            <a:endParaRPr lang="it"/>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9"/>
          <p:cNvSpPr txBox="1"/>
          <p:nvPr/>
        </p:nvSpPr>
        <p:spPr>
          <a:xfrm>
            <a:off x="111884" y="3271559"/>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u="sng" dirty="0">
                <a:solidFill>
                  <a:schemeClr val="hlink"/>
                </a:solidFill>
                <a:hlinkClick r:id="rId3"/>
              </a:rPr>
              <a:t>https://arxiv.org/pdf/1904.01155.pdf</a:t>
            </a:r>
            <a:endParaRPr dirty="0"/>
          </a:p>
        </p:txBody>
      </p:sp>
      <p:pic>
        <p:nvPicPr>
          <p:cNvPr id="432" name="Google Shape;432;p69"/>
          <p:cNvPicPr preferRelativeResize="0"/>
          <p:nvPr/>
        </p:nvPicPr>
        <p:blipFill>
          <a:blip r:embed="rId4">
            <a:alphaModFix/>
          </a:blip>
          <a:stretch>
            <a:fillRect/>
          </a:stretch>
        </p:blipFill>
        <p:spPr>
          <a:xfrm>
            <a:off x="413225" y="627575"/>
            <a:ext cx="3691540" cy="2706599"/>
          </a:xfrm>
          <a:prstGeom prst="rect">
            <a:avLst/>
          </a:prstGeom>
          <a:noFill/>
          <a:ln>
            <a:noFill/>
          </a:ln>
        </p:spPr>
      </p:pic>
      <p:sp>
        <p:nvSpPr>
          <p:cNvPr id="433" name="Google Shape;433;p69"/>
          <p:cNvSpPr txBox="1"/>
          <p:nvPr/>
        </p:nvSpPr>
        <p:spPr>
          <a:xfrm>
            <a:off x="4206016" y="627575"/>
            <a:ext cx="4532100" cy="27066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it" sz="1200" dirty="0"/>
              <a:t>For a vanishing momentum transfer between the incoming WIMP and the target nucleus an analogous coherent enhancement of the scattering cross-section is expected. </a:t>
            </a:r>
            <a:endParaRPr sz="1200" dirty="0"/>
          </a:p>
          <a:p>
            <a:pPr marL="457200" lvl="0" indent="-317500" algn="just" rtl="0">
              <a:spcBef>
                <a:spcPts val="0"/>
              </a:spcBef>
              <a:spcAft>
                <a:spcPts val="0"/>
              </a:spcAft>
              <a:buSzPts val="1400"/>
              <a:buChar char="●"/>
            </a:pPr>
            <a:r>
              <a:rPr lang="it" sz="1200" dirty="0"/>
              <a:t>the CEνNS cross-section scales with the total neutron number N2 </a:t>
            </a:r>
            <a:endParaRPr sz="1200" dirty="0"/>
          </a:p>
          <a:p>
            <a:pPr marL="457200" lvl="0" indent="-317500" algn="just" rtl="0">
              <a:spcBef>
                <a:spcPts val="0"/>
              </a:spcBef>
              <a:spcAft>
                <a:spcPts val="0"/>
              </a:spcAft>
              <a:buSzPts val="1400"/>
              <a:buChar char="●"/>
            </a:pPr>
            <a:r>
              <a:rPr lang="it" sz="1200" dirty="0"/>
              <a:t>the assumed dark matter coupling to both protons and neutrons is non-negligible and approximately equal</a:t>
            </a:r>
            <a:endParaRPr sz="1200" dirty="0"/>
          </a:p>
          <a:p>
            <a:pPr marL="457200" lvl="0" indent="-317500" algn="just" rtl="0">
              <a:spcBef>
                <a:spcPts val="0"/>
              </a:spcBef>
              <a:spcAft>
                <a:spcPts val="0"/>
              </a:spcAft>
              <a:buSzPts val="1400"/>
              <a:buChar char="●"/>
            </a:pPr>
            <a:r>
              <a:rPr lang="it" sz="1200" dirty="0"/>
              <a:t>the cross-section for WIMP-nucleus scattering scales with the square of the total nucleon number A2 instead </a:t>
            </a:r>
            <a:endParaRPr sz="1200" dirty="0"/>
          </a:p>
        </p:txBody>
      </p:sp>
      <p:sp>
        <p:nvSpPr>
          <p:cNvPr id="434" name="Google Shape;434;p69"/>
          <p:cNvSpPr txBox="1"/>
          <p:nvPr/>
        </p:nvSpPr>
        <p:spPr>
          <a:xfrm>
            <a:off x="60407" y="3622366"/>
            <a:ext cx="8803500" cy="11805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it" sz="1200" dirty="0">
                <a:latin typeface="Calibri" panose="020F0502020204030204" pitchFamily="34" charset="0"/>
                <a:cs typeface="Calibri" panose="020F0502020204030204" pitchFamily="34" charset="0"/>
              </a:rPr>
              <a:t>Dark matter searches will run into an irreducible CEνNS background (“neutrino floor”)</a:t>
            </a:r>
            <a:endParaRPr sz="1200"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sz="1200" dirty="0">
                <a:latin typeface="Calibri" panose="020F0502020204030204" pitchFamily="34" charset="0"/>
                <a:cs typeface="Calibri" panose="020F0502020204030204" pitchFamily="34" charset="0"/>
              </a:rPr>
              <a:t>This background is induced by neutrinos from astrophysical sources, such as the sun, or the diffuse supernova neutrino background (DSNB) </a:t>
            </a:r>
            <a:endParaRPr sz="1200"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sz="1200" dirty="0">
                <a:latin typeface="Calibri" panose="020F0502020204030204" pitchFamily="34" charset="0"/>
                <a:cs typeface="Calibri" panose="020F0502020204030204" pitchFamily="34" charset="0"/>
              </a:rPr>
              <a:t>Since the sole detectable signal for both CEνNS and WIMP scattering is a low energy nuclear recoil it is impossible to distinguish the two</a:t>
            </a:r>
            <a:endParaRPr sz="1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38</a:t>
            </a:fld>
            <a:endParaRPr lang="it"/>
          </a:p>
        </p:txBody>
      </p:sp>
      <p:sp>
        <p:nvSpPr>
          <p:cNvPr id="9" name="Google Shape;424;p68"/>
          <p:cNvSpPr txBox="1"/>
          <p:nvPr/>
        </p:nvSpPr>
        <p:spPr>
          <a:xfrm>
            <a:off x="-47540" y="91000"/>
            <a:ext cx="4907188" cy="3201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chemeClr val="dk1"/>
              </a:buClr>
              <a:buSzPts val="1200"/>
            </a:pPr>
            <a:r>
              <a:rPr lang="it" sz="1200" dirty="0" smtClean="0">
                <a:solidFill>
                  <a:schemeClr val="dk1"/>
                </a:solidFill>
              </a:rPr>
              <a:t>CEνNS – Coherent Neutrino Scattering and Neutrino Floor</a:t>
            </a:r>
            <a:endParaRP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83"/>
          <p:cNvPicPr preferRelativeResize="0"/>
          <p:nvPr/>
        </p:nvPicPr>
        <p:blipFill>
          <a:blip r:embed="rId3">
            <a:alphaModFix/>
          </a:blip>
          <a:stretch>
            <a:fillRect/>
          </a:stretch>
        </p:blipFill>
        <p:spPr>
          <a:xfrm>
            <a:off x="238826" y="740686"/>
            <a:ext cx="4559211" cy="3619234"/>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39</a:t>
            </a:fld>
            <a:endParaRPr lang="it"/>
          </a:p>
        </p:txBody>
      </p:sp>
      <p:sp>
        <p:nvSpPr>
          <p:cNvPr id="6" name="Rectangle 5"/>
          <p:cNvSpPr/>
          <p:nvPr/>
        </p:nvSpPr>
        <p:spPr>
          <a:xfrm>
            <a:off x="118975" y="122270"/>
            <a:ext cx="2961067" cy="307777"/>
          </a:xfrm>
          <a:prstGeom prst="rect">
            <a:avLst/>
          </a:prstGeom>
        </p:spPr>
        <p:txBody>
          <a:bodyPr wrap="none">
            <a:spAutoFit/>
          </a:bodyPr>
          <a:lstStyle/>
          <a:p>
            <a:r>
              <a:rPr lang="fr-FR" dirty="0"/>
              <a:t>« </a:t>
            </a:r>
            <a:r>
              <a:rPr lang="fr-FR" dirty="0" smtClean="0"/>
              <a:t>Break </a:t>
            </a:r>
            <a:r>
              <a:rPr lang="fr-FR" dirty="0" err="1"/>
              <a:t>it</a:t>
            </a:r>
            <a:r>
              <a:rPr lang="fr-FR" dirty="0"/>
              <a:t> » : DM </a:t>
            </a:r>
            <a:r>
              <a:rPr lang="fr-FR" dirty="0" smtClean="0"/>
              <a:t>Indirect </a:t>
            </a:r>
            <a:r>
              <a:rPr lang="fr-FR" dirty="0" err="1"/>
              <a:t>Detection</a:t>
            </a:r>
            <a:endParaRPr lang="fr-FR" dirty="0"/>
          </a:p>
        </p:txBody>
      </p:sp>
      <p:sp>
        <p:nvSpPr>
          <p:cNvPr id="7" name="TextBox 6"/>
          <p:cNvSpPr txBox="1"/>
          <p:nvPr/>
        </p:nvSpPr>
        <p:spPr>
          <a:xfrm>
            <a:off x="4910903" y="740686"/>
            <a:ext cx="3908243" cy="1600438"/>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Idea</a:t>
            </a:r>
            <a:r>
              <a:rPr lang="de-AT" dirty="0" smtClean="0">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DM particles can interact and produce visible SM particle</a:t>
            </a:r>
          </a:p>
          <a:p>
            <a:pPr marL="285750" indent="-285750">
              <a:buFont typeface="Arial" panose="020B0604020202020204" pitchFamily="34" charset="0"/>
              <a:buChar char="•"/>
            </a:pPr>
            <a:r>
              <a:rPr lang="de-AT" dirty="0">
                <a:latin typeface="Calibri" panose="020F0502020204030204" pitchFamily="34" charset="0"/>
                <a:cs typeface="Calibri" panose="020F0502020204030204" pitchFamily="34" charset="0"/>
              </a:rPr>
              <a:t>I</a:t>
            </a:r>
            <a:r>
              <a:rPr lang="de-AT" dirty="0" smtClean="0">
                <a:latin typeface="Calibri" panose="020F0502020204030204" pitchFamily="34" charset="0"/>
                <a:cs typeface="Calibri" panose="020F0502020204030204" pitchFamily="34" charset="0"/>
              </a:rPr>
              <a:t>deal environments: regions with large expected DM density</a:t>
            </a:r>
          </a:p>
          <a:p>
            <a:pPr marL="285750" lvl="2" indent="-285750">
              <a:buFontTx/>
              <a:buChar char="-"/>
            </a:pPr>
            <a:r>
              <a:rPr lang="de-AT" dirty="0" smtClean="0">
                <a:latin typeface="Calibri" panose="020F0502020204030204" pitchFamily="34" charset="0"/>
                <a:cs typeface="Calibri" panose="020F0502020204030204" pitchFamily="34" charset="0"/>
              </a:rPr>
              <a:t>Galactic centre</a:t>
            </a:r>
          </a:p>
          <a:p>
            <a:pPr marL="285750" indent="-285750">
              <a:buFontTx/>
              <a:buChar char="-"/>
            </a:pPr>
            <a:r>
              <a:rPr lang="de-AT" b="1" dirty="0" smtClean="0">
                <a:latin typeface="Calibri" panose="020F0502020204030204" pitchFamily="34" charset="0"/>
                <a:cs typeface="Calibri" panose="020F0502020204030204" pitchFamily="34" charset="0"/>
              </a:rPr>
              <a:t>Dwarph Spheroidal Galaxies</a:t>
            </a:r>
            <a:endParaRPr lang="en-US" b="1" dirty="0" smtClean="0">
              <a:latin typeface="Calibri" panose="020F0502020204030204" pitchFamily="34" charset="0"/>
              <a:cs typeface="Calibri" panose="020F0502020204030204" pitchFamily="34" charset="0"/>
            </a:endParaRPr>
          </a:p>
          <a:p>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4" name="TextBox 3"/>
          <p:cNvSpPr txBox="1"/>
          <p:nvPr/>
        </p:nvSpPr>
        <p:spPr>
          <a:xfrm>
            <a:off x="6066971" y="2143276"/>
            <a:ext cx="2752175" cy="523220"/>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(very large mass-to-light ratio or J-factor)</a:t>
            </a:r>
            <a:endParaRPr lang="en-US"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5833063" y="585922"/>
            <a:ext cx="3141603" cy="2333483"/>
          </a:xfrm>
          <a:prstGeom prst="rect">
            <a:avLst/>
          </a:prstGeom>
          <a:noFill/>
          <a:ln>
            <a:noFill/>
          </a:ln>
        </p:spPr>
      </p:pic>
      <p:pic>
        <p:nvPicPr>
          <p:cNvPr id="91" name="Google Shape;91;p19"/>
          <p:cNvPicPr preferRelativeResize="0"/>
          <p:nvPr/>
        </p:nvPicPr>
        <p:blipFill>
          <a:blip r:embed="rId4">
            <a:alphaModFix/>
          </a:blip>
          <a:stretch>
            <a:fillRect/>
          </a:stretch>
        </p:blipFill>
        <p:spPr>
          <a:xfrm>
            <a:off x="270932" y="2341638"/>
            <a:ext cx="2474555" cy="2325640"/>
          </a:xfrm>
          <a:prstGeom prst="rect">
            <a:avLst/>
          </a:prstGeom>
          <a:noFill/>
          <a:ln>
            <a:noFill/>
          </a:ln>
        </p:spPr>
      </p:pic>
      <p:pic>
        <p:nvPicPr>
          <p:cNvPr id="92" name="Google Shape;92;p19"/>
          <p:cNvPicPr preferRelativeResize="0"/>
          <p:nvPr/>
        </p:nvPicPr>
        <p:blipFill rotWithShape="1">
          <a:blip r:embed="rId5">
            <a:alphaModFix/>
          </a:blip>
          <a:srcRect t="17184" b="24523"/>
          <a:stretch/>
        </p:blipFill>
        <p:spPr>
          <a:xfrm>
            <a:off x="357958" y="585922"/>
            <a:ext cx="4949432" cy="1663792"/>
          </a:xfrm>
          <a:prstGeom prst="rect">
            <a:avLst/>
          </a:prstGeom>
          <a:noFill/>
          <a:ln>
            <a:noFill/>
          </a:ln>
        </p:spPr>
      </p:pic>
      <p:sp>
        <p:nvSpPr>
          <p:cNvPr id="93" name="Google Shape;93;p19"/>
          <p:cNvSpPr txBox="1"/>
          <p:nvPr/>
        </p:nvSpPr>
        <p:spPr>
          <a:xfrm>
            <a:off x="2745488" y="2779387"/>
            <a:ext cx="6175150" cy="20393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b="1" dirty="0">
                <a:latin typeface="Calibri" panose="020F0502020204030204" pitchFamily="34" charset="0"/>
                <a:cs typeface="Calibri" panose="020F0502020204030204" pitchFamily="34" charset="0"/>
              </a:rPr>
              <a:t>“Bake it”</a:t>
            </a:r>
            <a:endParaRPr b="1"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Many theories developed by theorists</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Very rich phenomenology! (i.e. can search for DM with many different types of </a:t>
            </a:r>
            <a:r>
              <a:rPr lang="it" dirty="0" smtClean="0">
                <a:latin typeface="Calibri" panose="020F0502020204030204" pitchFamily="34" charset="0"/>
                <a:cs typeface="Calibri" panose="020F0502020204030204" pitchFamily="34" charset="0"/>
              </a:rPr>
              <a:t>experiments)</a:t>
            </a: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Most of the times, full theories are too complicated to </a:t>
            </a:r>
            <a:r>
              <a:rPr lang="it" dirty="0" smtClean="0">
                <a:latin typeface="Calibri" panose="020F0502020204030204" pitchFamily="34" charset="0"/>
                <a:cs typeface="Calibri" panose="020F0502020204030204" pitchFamily="34" charset="0"/>
              </a:rPr>
              <a:t>«make sense» easily </a:t>
            </a:r>
            <a:r>
              <a:rPr lang="it" dirty="0">
                <a:latin typeface="Calibri" panose="020F0502020204030204" pitchFamily="34" charset="0"/>
                <a:cs typeface="Calibri" panose="020F0502020204030204" pitchFamily="34" charset="0"/>
              </a:rPr>
              <a:t>out of experimental </a:t>
            </a:r>
            <a:r>
              <a:rPr lang="it" dirty="0" smtClean="0">
                <a:latin typeface="Calibri" panose="020F0502020204030204" pitchFamily="34" charset="0"/>
                <a:cs typeface="Calibri" panose="020F0502020204030204" pitchFamily="34" charset="0"/>
              </a:rPr>
              <a:t>data ( </a:t>
            </a:r>
            <a:r>
              <a:rPr lang="it" dirty="0" smtClean="0">
                <a:latin typeface="Calibri" panose="020F0502020204030204" pitchFamily="34" charset="0"/>
                <a:cs typeface="Calibri" panose="020F0502020204030204" pitchFamily="34" charset="0"/>
                <a:sym typeface="Wingdings" panose="05000000000000000000" pitchFamily="2" charset="2"/>
              </a:rPr>
              <a:t> use </a:t>
            </a:r>
            <a:r>
              <a:rPr lang="it" dirty="0" smtClean="0">
                <a:latin typeface="Calibri" panose="020F0502020204030204" pitchFamily="34" charset="0"/>
                <a:cs typeface="Calibri" panose="020F0502020204030204" pitchFamily="34" charset="0"/>
              </a:rPr>
              <a:t>simplified models )</a:t>
            </a: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dirty="0">
                <a:latin typeface="Calibri" panose="020F0502020204030204" pitchFamily="34" charset="0"/>
                <a:cs typeface="Calibri" panose="020F0502020204030204" pitchFamily="34" charset="0"/>
              </a:rPr>
              <a:t>We will take as an example: Supersymmetry</a:t>
            </a:r>
            <a:endParaRPr dirty="0">
              <a:latin typeface="Calibri" panose="020F0502020204030204" pitchFamily="34" charset="0"/>
              <a:cs typeface="Calibri" panose="020F0502020204030204" pitchFamily="34" charset="0"/>
            </a:endParaRPr>
          </a:p>
        </p:txBody>
      </p:sp>
      <p:sp>
        <p:nvSpPr>
          <p:cNvPr id="9" name="Footer Placeholder 4"/>
          <p:cNvSpPr txBox="1">
            <a:spLocks/>
          </p:cNvSpPr>
          <p:nvPr/>
        </p:nvSpPr>
        <p:spPr>
          <a:xfrm>
            <a:off x="102866" y="116958"/>
            <a:ext cx="4961295" cy="354299"/>
          </a:xfrm>
        </p:spPr>
        <p:txBody>
          <a:bodyP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itchFamily="34"/>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smtClean="0"/>
              <a:t>« </a:t>
            </a:r>
            <a:r>
              <a:rPr lang="fr-FR" dirty="0" err="1" smtClean="0"/>
              <a:t>Bake</a:t>
            </a:r>
            <a:r>
              <a:rPr lang="fr-FR" dirty="0" smtClean="0"/>
              <a:t> </a:t>
            </a:r>
            <a:r>
              <a:rPr lang="fr-FR" dirty="0" err="1" smtClean="0"/>
              <a:t>it</a:t>
            </a:r>
            <a:r>
              <a:rPr lang="fr-FR" dirty="0" smtClean="0"/>
              <a:t> »: </a:t>
            </a:r>
            <a:r>
              <a:rPr lang="fr-FR" dirty="0" err="1" smtClean="0"/>
              <a:t>Build</a:t>
            </a:r>
            <a:r>
              <a:rPr lang="fr-FR" dirty="0" smtClean="0"/>
              <a:t> DM </a:t>
            </a:r>
            <a:r>
              <a:rPr lang="fr-FR" dirty="0" err="1" smtClean="0"/>
              <a:t>Theories</a:t>
            </a:r>
            <a:endParaRPr lang="fr-FR" dirty="0"/>
          </a:p>
        </p:txBody>
      </p:sp>
      <p:sp>
        <p:nvSpPr>
          <p:cNvPr id="2" name="Slide Number Placeholder 1"/>
          <p:cNvSpPr>
            <a:spLocks noGrp="1"/>
          </p:cNvSpPr>
          <p:nvPr>
            <p:ph type="sldNum" sz="quarter" idx="8"/>
          </p:nvPr>
        </p:nvSpPr>
        <p:spPr/>
        <p:txBody>
          <a:bodyPr/>
          <a:lstStyle/>
          <a:p>
            <a:pPr lvl="0"/>
            <a:fld id="{EFA2B790-1167-4BC0-A17A-40DFB103CBD3}" type="slidenum">
              <a:rPr lang="en-US" smtClean="0"/>
              <a:t>4</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81"/>
          <p:cNvPicPr preferRelativeResize="0"/>
          <p:nvPr/>
        </p:nvPicPr>
        <p:blipFill>
          <a:blip r:embed="rId3">
            <a:alphaModFix/>
          </a:blip>
          <a:stretch>
            <a:fillRect/>
          </a:stretch>
        </p:blipFill>
        <p:spPr>
          <a:xfrm>
            <a:off x="185912" y="464458"/>
            <a:ext cx="3505555" cy="1727200"/>
          </a:xfrm>
          <a:prstGeom prst="rect">
            <a:avLst/>
          </a:prstGeom>
          <a:noFill/>
          <a:ln>
            <a:noFill/>
          </a:ln>
        </p:spPr>
      </p:pic>
      <p:pic>
        <p:nvPicPr>
          <p:cNvPr id="501" name="Google Shape;501;p81"/>
          <p:cNvPicPr preferRelativeResize="0"/>
          <p:nvPr/>
        </p:nvPicPr>
        <p:blipFill>
          <a:blip r:embed="rId4">
            <a:alphaModFix/>
          </a:blip>
          <a:stretch>
            <a:fillRect/>
          </a:stretch>
        </p:blipFill>
        <p:spPr>
          <a:xfrm>
            <a:off x="5481562" y="514483"/>
            <a:ext cx="3092059" cy="2973783"/>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40</a:t>
            </a:fld>
            <a:endParaRPr lang="it"/>
          </a:p>
        </p:txBody>
      </p:sp>
      <p:sp>
        <p:nvSpPr>
          <p:cNvPr id="7" name="Rectangle 6"/>
          <p:cNvSpPr/>
          <p:nvPr/>
        </p:nvSpPr>
        <p:spPr>
          <a:xfrm>
            <a:off x="118975" y="122270"/>
            <a:ext cx="4068743" cy="307777"/>
          </a:xfrm>
          <a:prstGeom prst="rect">
            <a:avLst/>
          </a:prstGeom>
        </p:spPr>
        <p:txBody>
          <a:bodyPr wrap="none">
            <a:spAutoFit/>
          </a:bodyPr>
          <a:lstStyle/>
          <a:p>
            <a:r>
              <a:rPr lang="fr-FR" dirty="0" err="1" smtClean="0"/>
              <a:t>Dwarf</a:t>
            </a:r>
            <a:r>
              <a:rPr lang="fr-FR" dirty="0" smtClean="0"/>
              <a:t> </a:t>
            </a:r>
            <a:r>
              <a:rPr lang="fr-FR" dirty="0" err="1" smtClean="0"/>
              <a:t>Spheroidal</a:t>
            </a:r>
            <a:r>
              <a:rPr lang="fr-FR" dirty="0" smtClean="0"/>
              <a:t> Galaxies (</a:t>
            </a:r>
            <a:r>
              <a:rPr lang="fr-FR" dirty="0" err="1"/>
              <a:t>M</a:t>
            </a:r>
            <a:r>
              <a:rPr lang="fr-FR" dirty="0" err="1" smtClean="0"/>
              <a:t>ilky</a:t>
            </a:r>
            <a:r>
              <a:rPr lang="fr-FR" dirty="0" smtClean="0"/>
              <a:t> </a:t>
            </a:r>
            <a:r>
              <a:rPr lang="fr-FR" dirty="0" err="1" smtClean="0"/>
              <a:t>Way</a:t>
            </a:r>
            <a:r>
              <a:rPr lang="fr-FR" dirty="0" smtClean="0"/>
              <a:t> Satellites)</a:t>
            </a:r>
            <a:endParaRPr lang="fr-FR" dirty="0"/>
          </a:p>
        </p:txBody>
      </p:sp>
      <p:pic>
        <p:nvPicPr>
          <p:cNvPr id="8" name="Google Shape;495;p80"/>
          <p:cNvPicPr preferRelativeResize="0"/>
          <p:nvPr/>
        </p:nvPicPr>
        <p:blipFill>
          <a:blip r:embed="rId5">
            <a:alphaModFix/>
          </a:blip>
          <a:stretch>
            <a:fillRect/>
          </a:stretch>
        </p:blipFill>
        <p:spPr>
          <a:xfrm>
            <a:off x="1729042" y="2409371"/>
            <a:ext cx="3713815" cy="2244688"/>
          </a:xfrm>
          <a:prstGeom prst="rect">
            <a:avLst/>
          </a:prstGeom>
          <a:noFill/>
          <a:ln>
            <a:noFill/>
          </a:ln>
        </p:spPr>
      </p:pic>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 name="Rectangle 4"/>
          <p:cNvSpPr/>
          <p:nvPr/>
        </p:nvSpPr>
        <p:spPr>
          <a:xfrm>
            <a:off x="44761" y="492369"/>
            <a:ext cx="9009717" cy="423309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7" name="Google Shape;517;p84"/>
          <p:cNvPicPr preferRelativeResize="0"/>
          <p:nvPr/>
        </p:nvPicPr>
        <p:blipFill>
          <a:blip r:embed="rId3">
            <a:alphaModFix/>
          </a:blip>
          <a:stretch>
            <a:fillRect/>
          </a:stretch>
        </p:blipFill>
        <p:spPr>
          <a:xfrm>
            <a:off x="1407987" y="476140"/>
            <a:ext cx="5820127" cy="4181379"/>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41</a:t>
            </a:fld>
            <a:endParaRPr lang="it"/>
          </a:p>
        </p:txBody>
      </p:sp>
      <p:sp>
        <p:nvSpPr>
          <p:cNvPr id="6" name="Rectangle 5"/>
          <p:cNvSpPr/>
          <p:nvPr/>
        </p:nvSpPr>
        <p:spPr>
          <a:xfrm>
            <a:off x="118975" y="122270"/>
            <a:ext cx="2961067" cy="307777"/>
          </a:xfrm>
          <a:prstGeom prst="rect">
            <a:avLst/>
          </a:prstGeom>
        </p:spPr>
        <p:txBody>
          <a:bodyPr wrap="none">
            <a:spAutoFit/>
          </a:bodyPr>
          <a:lstStyle/>
          <a:p>
            <a:r>
              <a:rPr lang="fr-FR" dirty="0"/>
              <a:t>« </a:t>
            </a:r>
            <a:r>
              <a:rPr lang="fr-FR" dirty="0" smtClean="0"/>
              <a:t>Break </a:t>
            </a:r>
            <a:r>
              <a:rPr lang="fr-FR" dirty="0" err="1"/>
              <a:t>it</a:t>
            </a:r>
            <a:r>
              <a:rPr lang="fr-FR" dirty="0"/>
              <a:t> » : DM </a:t>
            </a:r>
            <a:r>
              <a:rPr lang="fr-FR" dirty="0" smtClean="0"/>
              <a:t>Indirect </a:t>
            </a:r>
            <a:r>
              <a:rPr lang="fr-FR" dirty="0" err="1"/>
              <a:t>Detection</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6" name="Rectangle 5"/>
          <p:cNvSpPr/>
          <p:nvPr/>
        </p:nvSpPr>
        <p:spPr>
          <a:xfrm>
            <a:off x="0" y="451466"/>
            <a:ext cx="9143999" cy="42782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7" name="Google Shape;527;p86"/>
          <p:cNvPicPr preferRelativeResize="0"/>
          <p:nvPr/>
        </p:nvPicPr>
        <p:blipFill>
          <a:blip r:embed="rId3">
            <a:alphaModFix/>
          </a:blip>
          <a:stretch>
            <a:fillRect/>
          </a:stretch>
        </p:blipFill>
        <p:spPr>
          <a:xfrm>
            <a:off x="1048120" y="454807"/>
            <a:ext cx="6441251" cy="4316752"/>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42</a:t>
            </a:fld>
            <a:endParaRPr lang="it"/>
          </a:p>
        </p:txBody>
      </p:sp>
      <p:sp>
        <p:nvSpPr>
          <p:cNvPr id="7" name="Rectangle 6"/>
          <p:cNvSpPr/>
          <p:nvPr/>
        </p:nvSpPr>
        <p:spPr>
          <a:xfrm>
            <a:off x="118975" y="122270"/>
            <a:ext cx="2961067" cy="307777"/>
          </a:xfrm>
          <a:prstGeom prst="rect">
            <a:avLst/>
          </a:prstGeom>
        </p:spPr>
        <p:txBody>
          <a:bodyPr wrap="none">
            <a:spAutoFit/>
          </a:bodyPr>
          <a:lstStyle/>
          <a:p>
            <a:r>
              <a:rPr lang="fr-FR" dirty="0"/>
              <a:t>« </a:t>
            </a:r>
            <a:r>
              <a:rPr lang="fr-FR" dirty="0" smtClean="0"/>
              <a:t>Break </a:t>
            </a:r>
            <a:r>
              <a:rPr lang="fr-FR" dirty="0" err="1"/>
              <a:t>it</a:t>
            </a:r>
            <a:r>
              <a:rPr lang="fr-FR" dirty="0"/>
              <a:t> » : DM </a:t>
            </a:r>
            <a:r>
              <a:rPr lang="fr-FR" dirty="0" smtClean="0"/>
              <a:t>Indirect </a:t>
            </a:r>
            <a:r>
              <a:rPr lang="fr-FR" dirty="0" err="1"/>
              <a:t>Detection</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4" name="Right Arrow 3"/>
          <p:cNvSpPr/>
          <p:nvPr/>
        </p:nvSpPr>
        <p:spPr>
          <a:xfrm rot="10800000">
            <a:off x="6991048" y="2269067"/>
            <a:ext cx="498323" cy="227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539004" y="1998133"/>
            <a:ext cx="1425986" cy="738664"/>
          </a:xfrm>
          <a:prstGeom prst="rect">
            <a:avLst/>
          </a:prstGeom>
          <a:noFill/>
        </p:spPr>
        <p:txBody>
          <a:bodyPr wrap="square" rtlCol="0">
            <a:spAutoFit/>
          </a:bodyPr>
          <a:lstStyle/>
          <a:p>
            <a:r>
              <a:rPr lang="en-US" dirty="0" smtClean="0">
                <a:solidFill>
                  <a:schemeClr val="bg1"/>
                </a:solidFill>
                <a:latin typeface="Calibri" panose="020F0502020204030204" pitchFamily="34" charset="0"/>
                <a:cs typeface="Calibri" panose="020F0502020204030204" pitchFamily="34" charset="0"/>
              </a:rPr>
              <a:t>What is typically detected and analyzed </a:t>
            </a:r>
            <a:endParaRPr lang="en-US" dirty="0">
              <a:solidFill>
                <a:schemeClr val="bg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87"/>
          <p:cNvPicPr preferRelativeResize="0"/>
          <p:nvPr/>
        </p:nvPicPr>
        <p:blipFill>
          <a:blip r:embed="rId3">
            <a:alphaModFix/>
          </a:blip>
          <a:stretch>
            <a:fillRect/>
          </a:stretch>
        </p:blipFill>
        <p:spPr>
          <a:xfrm>
            <a:off x="0" y="715618"/>
            <a:ext cx="4608649" cy="3728899"/>
          </a:xfrm>
          <a:prstGeom prst="rect">
            <a:avLst/>
          </a:prstGeom>
          <a:noFill/>
          <a:ln>
            <a:noFill/>
          </a:ln>
        </p:spPr>
      </p:pic>
      <p:pic>
        <p:nvPicPr>
          <p:cNvPr id="533" name="Google Shape;533;p87"/>
          <p:cNvPicPr preferRelativeResize="0"/>
          <p:nvPr/>
        </p:nvPicPr>
        <p:blipFill>
          <a:blip r:embed="rId4">
            <a:alphaModFix/>
          </a:blip>
          <a:stretch>
            <a:fillRect/>
          </a:stretch>
        </p:blipFill>
        <p:spPr>
          <a:xfrm>
            <a:off x="4775977" y="1226735"/>
            <a:ext cx="4087929" cy="2763373"/>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43</a:t>
            </a:fld>
            <a:endParaRPr lang="it"/>
          </a:p>
        </p:txBody>
      </p:sp>
      <p:sp>
        <p:nvSpPr>
          <p:cNvPr id="7" name="Rectangle 6"/>
          <p:cNvSpPr/>
          <p:nvPr/>
        </p:nvSpPr>
        <p:spPr>
          <a:xfrm>
            <a:off x="118975" y="122270"/>
            <a:ext cx="2961067" cy="307777"/>
          </a:xfrm>
          <a:prstGeom prst="rect">
            <a:avLst/>
          </a:prstGeom>
        </p:spPr>
        <p:txBody>
          <a:bodyPr wrap="none">
            <a:spAutoFit/>
          </a:bodyPr>
          <a:lstStyle/>
          <a:p>
            <a:r>
              <a:rPr lang="fr-FR" dirty="0"/>
              <a:t>« </a:t>
            </a:r>
            <a:r>
              <a:rPr lang="fr-FR" dirty="0" smtClean="0"/>
              <a:t>Break </a:t>
            </a:r>
            <a:r>
              <a:rPr lang="fr-FR" dirty="0" err="1"/>
              <a:t>it</a:t>
            </a:r>
            <a:r>
              <a:rPr lang="fr-FR" dirty="0"/>
              <a:t> » : DM </a:t>
            </a:r>
            <a:r>
              <a:rPr lang="fr-FR" dirty="0" smtClean="0"/>
              <a:t>Indirect </a:t>
            </a:r>
            <a:r>
              <a:rPr lang="fr-FR" dirty="0" err="1"/>
              <a:t>Detection</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82"/>
          <p:cNvPicPr preferRelativeResize="0"/>
          <p:nvPr/>
        </p:nvPicPr>
        <p:blipFill>
          <a:blip r:embed="rId3">
            <a:alphaModFix/>
          </a:blip>
          <a:stretch>
            <a:fillRect/>
          </a:stretch>
        </p:blipFill>
        <p:spPr>
          <a:xfrm>
            <a:off x="470844" y="616696"/>
            <a:ext cx="6160425" cy="3959564"/>
          </a:xfrm>
          <a:prstGeom prst="rect">
            <a:avLst/>
          </a:prstGeom>
          <a:noFill/>
          <a:ln>
            <a:noFill/>
          </a:ln>
        </p:spPr>
      </p:pic>
      <p:pic>
        <p:nvPicPr>
          <p:cNvPr id="507" name="Google Shape;507;p82"/>
          <p:cNvPicPr preferRelativeResize="0"/>
          <p:nvPr/>
        </p:nvPicPr>
        <p:blipFill>
          <a:blip r:embed="rId4">
            <a:alphaModFix/>
          </a:blip>
          <a:stretch>
            <a:fillRect/>
          </a:stretch>
        </p:blipFill>
        <p:spPr>
          <a:xfrm>
            <a:off x="5793250" y="629497"/>
            <a:ext cx="3244828" cy="466192"/>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44</a:t>
            </a:fld>
            <a:endParaRPr lang="it"/>
          </a:p>
        </p:txBody>
      </p:sp>
      <p:sp>
        <p:nvSpPr>
          <p:cNvPr id="7" name="Rectangle 6"/>
          <p:cNvSpPr/>
          <p:nvPr/>
        </p:nvSpPr>
        <p:spPr>
          <a:xfrm>
            <a:off x="118975" y="122270"/>
            <a:ext cx="4783682" cy="307777"/>
          </a:xfrm>
          <a:prstGeom prst="rect">
            <a:avLst/>
          </a:prstGeom>
        </p:spPr>
        <p:txBody>
          <a:bodyPr wrap="none">
            <a:spAutoFit/>
          </a:bodyPr>
          <a:lstStyle/>
          <a:p>
            <a:r>
              <a:rPr lang="fr-FR" dirty="0" smtClean="0"/>
              <a:t>Flux at </a:t>
            </a:r>
            <a:r>
              <a:rPr lang="fr-FR" dirty="0" err="1"/>
              <a:t>D</a:t>
            </a:r>
            <a:r>
              <a:rPr lang="fr-FR" dirty="0" err="1" smtClean="0"/>
              <a:t>etection</a:t>
            </a:r>
            <a:r>
              <a:rPr lang="fr-FR" dirty="0" smtClean="0"/>
              <a:t> and DM Annihilation </a:t>
            </a:r>
            <a:r>
              <a:rPr lang="fr-FR" dirty="0" err="1" smtClean="0"/>
              <a:t>Simplified</a:t>
            </a:r>
            <a:r>
              <a:rPr lang="fr-FR" dirty="0" smtClean="0"/>
              <a:t> </a:t>
            </a:r>
            <a:r>
              <a:rPr lang="fr-FR" dirty="0" err="1" smtClean="0"/>
              <a:t>Channels</a:t>
            </a:r>
            <a:endParaRPr lang="fr-FR"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88"/>
          <p:cNvPicPr preferRelativeResize="0"/>
          <p:nvPr/>
        </p:nvPicPr>
        <p:blipFill>
          <a:blip r:embed="rId3">
            <a:alphaModFix/>
          </a:blip>
          <a:stretch>
            <a:fillRect/>
          </a:stretch>
        </p:blipFill>
        <p:spPr>
          <a:xfrm>
            <a:off x="488648" y="522724"/>
            <a:ext cx="7450667" cy="4248835"/>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45</a:t>
            </a:fld>
            <a:endParaRPr lang="it"/>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6" name="Rectangle 5"/>
          <p:cNvSpPr/>
          <p:nvPr/>
        </p:nvSpPr>
        <p:spPr>
          <a:xfrm>
            <a:off x="118975" y="122270"/>
            <a:ext cx="4783682" cy="307777"/>
          </a:xfrm>
          <a:prstGeom prst="rect">
            <a:avLst/>
          </a:prstGeom>
        </p:spPr>
        <p:txBody>
          <a:bodyPr wrap="none">
            <a:spAutoFit/>
          </a:bodyPr>
          <a:lstStyle/>
          <a:p>
            <a:r>
              <a:rPr lang="fr-FR" dirty="0" smtClean="0"/>
              <a:t>Flux at </a:t>
            </a:r>
            <a:r>
              <a:rPr lang="fr-FR" dirty="0" err="1"/>
              <a:t>D</a:t>
            </a:r>
            <a:r>
              <a:rPr lang="fr-FR" dirty="0" err="1" smtClean="0"/>
              <a:t>etection</a:t>
            </a:r>
            <a:r>
              <a:rPr lang="fr-FR" dirty="0" smtClean="0"/>
              <a:t> and DM Annihilation </a:t>
            </a:r>
            <a:r>
              <a:rPr lang="fr-FR" dirty="0" err="1" smtClean="0"/>
              <a:t>Simplified</a:t>
            </a:r>
            <a:r>
              <a:rPr lang="fr-FR" dirty="0" smtClean="0"/>
              <a:t> </a:t>
            </a:r>
            <a:r>
              <a:rPr lang="fr-FR" dirty="0" err="1" smtClean="0"/>
              <a:t>Channels</a:t>
            </a:r>
            <a:endParaRPr lang="fr-F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90"/>
          <p:cNvPicPr preferRelativeResize="0"/>
          <p:nvPr/>
        </p:nvPicPr>
        <p:blipFill>
          <a:blip r:embed="rId3">
            <a:alphaModFix/>
          </a:blip>
          <a:stretch>
            <a:fillRect/>
          </a:stretch>
        </p:blipFill>
        <p:spPr>
          <a:xfrm>
            <a:off x="488461" y="746326"/>
            <a:ext cx="7566999" cy="3495751"/>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46</a:t>
            </a:fld>
            <a:endParaRPr lang="it"/>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7" name="Rectangle 6"/>
          <p:cNvSpPr/>
          <p:nvPr/>
        </p:nvSpPr>
        <p:spPr>
          <a:xfrm>
            <a:off x="118975" y="122270"/>
            <a:ext cx="4783682" cy="307777"/>
          </a:xfrm>
          <a:prstGeom prst="rect">
            <a:avLst/>
          </a:prstGeom>
        </p:spPr>
        <p:txBody>
          <a:bodyPr wrap="none">
            <a:spAutoFit/>
          </a:bodyPr>
          <a:lstStyle/>
          <a:p>
            <a:r>
              <a:rPr lang="fr-FR" dirty="0" smtClean="0"/>
              <a:t>Flux at </a:t>
            </a:r>
            <a:r>
              <a:rPr lang="fr-FR" dirty="0" err="1"/>
              <a:t>D</a:t>
            </a:r>
            <a:r>
              <a:rPr lang="fr-FR" dirty="0" err="1" smtClean="0"/>
              <a:t>etection</a:t>
            </a:r>
            <a:r>
              <a:rPr lang="fr-FR" dirty="0" smtClean="0"/>
              <a:t> and DM Annihilation </a:t>
            </a:r>
            <a:r>
              <a:rPr lang="fr-FR" dirty="0" err="1" smtClean="0"/>
              <a:t>Simplified</a:t>
            </a:r>
            <a:r>
              <a:rPr lang="fr-FR" dirty="0" smtClean="0"/>
              <a:t> </a:t>
            </a:r>
            <a:r>
              <a:rPr lang="fr-FR" dirty="0" err="1" smtClean="0"/>
              <a:t>Channels</a:t>
            </a:r>
            <a:endParaRPr lang="fr-F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91"/>
          <p:cNvPicPr preferRelativeResize="0"/>
          <p:nvPr/>
        </p:nvPicPr>
        <p:blipFill>
          <a:blip r:embed="rId3">
            <a:alphaModFix/>
          </a:blip>
          <a:stretch>
            <a:fillRect/>
          </a:stretch>
        </p:blipFill>
        <p:spPr>
          <a:xfrm>
            <a:off x="142907" y="619080"/>
            <a:ext cx="5677322" cy="3986787"/>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47</a:t>
            </a:fld>
            <a:endParaRPr lang="it"/>
          </a:p>
        </p:txBody>
      </p:sp>
      <p:sp>
        <p:nvSpPr>
          <p:cNvPr id="5" name="TextBox 4"/>
          <p:cNvSpPr txBox="1"/>
          <p:nvPr/>
        </p:nvSpPr>
        <p:spPr>
          <a:xfrm>
            <a:off x="5627221" y="687010"/>
            <a:ext cx="3236686" cy="738664"/>
          </a:xfrm>
          <a:prstGeom prst="rect">
            <a:avLst/>
          </a:prstGeom>
          <a:noFill/>
        </p:spPr>
        <p:txBody>
          <a:bodyPr wrap="square" rtlCol="0">
            <a:spAutoFit/>
          </a:bodyPr>
          <a:lstStyle/>
          <a:p>
            <a:r>
              <a:rPr lang="de-AT" dirty="0" smtClean="0"/>
              <a:t>Spectra are assumed to be largely independent of the specific (simplified model) chosen</a:t>
            </a:r>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8" name="Rectangle 7"/>
          <p:cNvSpPr/>
          <p:nvPr/>
        </p:nvSpPr>
        <p:spPr>
          <a:xfrm>
            <a:off x="118975" y="122270"/>
            <a:ext cx="4783682" cy="307777"/>
          </a:xfrm>
          <a:prstGeom prst="rect">
            <a:avLst/>
          </a:prstGeom>
        </p:spPr>
        <p:txBody>
          <a:bodyPr wrap="none">
            <a:spAutoFit/>
          </a:bodyPr>
          <a:lstStyle/>
          <a:p>
            <a:r>
              <a:rPr lang="fr-FR" dirty="0" smtClean="0"/>
              <a:t>Flux at </a:t>
            </a:r>
            <a:r>
              <a:rPr lang="fr-FR" dirty="0" err="1"/>
              <a:t>D</a:t>
            </a:r>
            <a:r>
              <a:rPr lang="fr-FR" dirty="0" err="1" smtClean="0"/>
              <a:t>etection</a:t>
            </a:r>
            <a:r>
              <a:rPr lang="fr-FR" dirty="0" smtClean="0"/>
              <a:t> and DM Annihilation </a:t>
            </a:r>
            <a:r>
              <a:rPr lang="fr-FR" dirty="0" err="1" smtClean="0"/>
              <a:t>Simplified</a:t>
            </a:r>
            <a:r>
              <a:rPr lang="fr-FR" dirty="0" smtClean="0"/>
              <a:t> </a:t>
            </a:r>
            <a:r>
              <a:rPr lang="fr-FR" dirty="0" err="1" smtClean="0"/>
              <a:t>Channels</a:t>
            </a:r>
            <a:endParaRPr lang="fr-F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92"/>
          <p:cNvPicPr preferRelativeResize="0"/>
          <p:nvPr/>
        </p:nvPicPr>
        <p:blipFill>
          <a:blip r:embed="rId3">
            <a:alphaModFix/>
          </a:blip>
          <a:stretch>
            <a:fillRect/>
          </a:stretch>
        </p:blipFill>
        <p:spPr>
          <a:xfrm>
            <a:off x="4251369" y="487359"/>
            <a:ext cx="4495907" cy="4270225"/>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48</a:t>
            </a:fld>
            <a:endParaRPr lang="it"/>
          </a:p>
        </p:txBody>
      </p:sp>
      <p:pic>
        <p:nvPicPr>
          <p:cNvPr id="5" name="Picture 4"/>
          <p:cNvPicPr>
            <a:picLocks noChangeAspect="1"/>
          </p:cNvPicPr>
          <p:nvPr/>
        </p:nvPicPr>
        <p:blipFill>
          <a:blip r:embed="rId4"/>
          <a:stretch>
            <a:fillRect/>
          </a:stretch>
        </p:blipFill>
        <p:spPr>
          <a:xfrm>
            <a:off x="327000" y="487359"/>
            <a:ext cx="2888573" cy="4172383"/>
          </a:xfrm>
          <a:prstGeom prst="rect">
            <a:avLst/>
          </a:prstGeom>
        </p:spPr>
      </p:pic>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6" name="Rectangle 5"/>
          <p:cNvSpPr/>
          <p:nvPr/>
        </p:nvSpPr>
        <p:spPr>
          <a:xfrm>
            <a:off x="118975" y="122270"/>
            <a:ext cx="1677062" cy="307777"/>
          </a:xfrm>
          <a:prstGeom prst="rect">
            <a:avLst/>
          </a:prstGeom>
        </p:spPr>
        <p:txBody>
          <a:bodyPr wrap="none">
            <a:spAutoFit/>
          </a:bodyPr>
          <a:lstStyle/>
          <a:p>
            <a:r>
              <a:rPr lang="fr-FR" dirty="0" smtClean="0"/>
              <a:t>Fermi LAT </a:t>
            </a:r>
            <a:r>
              <a:rPr lang="fr-FR" dirty="0" err="1" smtClean="0"/>
              <a:t>Results</a:t>
            </a:r>
            <a:endParaRPr lang="fr-F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93"/>
          <p:cNvPicPr preferRelativeResize="0"/>
          <p:nvPr/>
        </p:nvPicPr>
        <p:blipFill>
          <a:blip r:embed="rId3">
            <a:alphaModFix/>
          </a:blip>
          <a:stretch>
            <a:fillRect/>
          </a:stretch>
        </p:blipFill>
        <p:spPr>
          <a:xfrm>
            <a:off x="129702" y="1329722"/>
            <a:ext cx="8839201" cy="3359002"/>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49</a:t>
            </a:fld>
            <a:endParaRPr lang="it"/>
          </a:p>
        </p:txBody>
      </p:sp>
      <p:sp>
        <p:nvSpPr>
          <p:cNvPr id="5" name="TextBox 4"/>
          <p:cNvSpPr txBox="1"/>
          <p:nvPr/>
        </p:nvSpPr>
        <p:spPr>
          <a:xfrm>
            <a:off x="129702" y="537028"/>
            <a:ext cx="8679543" cy="830997"/>
          </a:xfrm>
          <a:prstGeom prst="rect">
            <a:avLst/>
          </a:prstGeom>
          <a:noFill/>
        </p:spPr>
        <p:txBody>
          <a:bodyPr wrap="square" rtlCol="0">
            <a:spAutoFit/>
          </a:bodyPr>
          <a:lstStyle/>
          <a:p>
            <a:pPr marL="171450" indent="-171450">
              <a:buFont typeface="Arial" panose="020B0604020202020204" pitchFamily="34" charset="0"/>
              <a:buChar char="•"/>
            </a:pPr>
            <a:r>
              <a:rPr lang="de-AT" sz="1200" dirty="0" smtClean="0"/>
              <a:t>The propagation of charged CR in the galaxies depends strongly on the parametrization of the galaxy</a:t>
            </a:r>
          </a:p>
          <a:p>
            <a:pPr marL="171450" indent="-171450">
              <a:buFont typeface="Arial" panose="020B0604020202020204" pitchFamily="34" charset="0"/>
              <a:buChar char="•"/>
            </a:pPr>
            <a:r>
              <a:rPr lang="de-AT" sz="1200" dirty="0" smtClean="0"/>
              <a:t>In particular, the modelization of source points e.g. Pulsars seems very important, as well as the dense region in the inner part</a:t>
            </a:r>
          </a:p>
          <a:p>
            <a:pPr marL="171450" indent="-171450">
              <a:buFont typeface="Arial" panose="020B0604020202020204" pitchFamily="34" charset="0"/>
              <a:buChar char="•"/>
            </a:pPr>
            <a:r>
              <a:rPr lang="de-AT" sz="1200" dirty="0" smtClean="0"/>
              <a:t>the predicted flux at Earth</a:t>
            </a:r>
            <a:endParaRPr lang="en-US" sz="1200"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6" name="Rectangle 5"/>
          <p:cNvSpPr/>
          <p:nvPr/>
        </p:nvSpPr>
        <p:spPr>
          <a:xfrm>
            <a:off x="118975" y="122270"/>
            <a:ext cx="2792752" cy="307777"/>
          </a:xfrm>
          <a:prstGeom prst="rect">
            <a:avLst/>
          </a:prstGeom>
        </p:spPr>
        <p:txBody>
          <a:bodyPr wrap="none">
            <a:spAutoFit/>
          </a:bodyPr>
          <a:lstStyle/>
          <a:p>
            <a:r>
              <a:rPr lang="fr-FR" dirty="0" err="1" smtClean="0"/>
              <a:t>Charged</a:t>
            </a:r>
            <a:r>
              <a:rPr lang="fr-FR" dirty="0" smtClean="0"/>
              <a:t> CR Propagation </a:t>
            </a:r>
            <a:r>
              <a:rPr lang="fr-FR" dirty="0" err="1" smtClean="0"/>
              <a:t>Effects</a:t>
            </a:r>
            <a:endParaRPr lang="fr-F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 name="Rounded Rectangle 3"/>
          <p:cNvSpPr/>
          <p:nvPr/>
        </p:nvSpPr>
        <p:spPr>
          <a:xfrm>
            <a:off x="159657" y="3444724"/>
            <a:ext cx="5138057" cy="123855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8" name="Google Shape;98;p20"/>
          <p:cNvSpPr txBox="1"/>
          <p:nvPr/>
        </p:nvSpPr>
        <p:spPr>
          <a:xfrm>
            <a:off x="243775" y="385361"/>
            <a:ext cx="8717100" cy="33639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it" sz="1200" dirty="0">
                <a:latin typeface="Calibri" panose="020F0502020204030204" pitchFamily="34" charset="0"/>
                <a:cs typeface="Calibri" panose="020F0502020204030204" pitchFamily="34" charset="0"/>
              </a:rPr>
              <a:t>Massive Compact Halo Objects (MACHOs): e.g. brown dwarfs, lonely planets, black holes populating the galactic </a:t>
            </a:r>
            <a:r>
              <a:rPr lang="it" sz="1200" dirty="0" smtClean="0">
                <a:latin typeface="Calibri" panose="020F0502020204030204" pitchFamily="34" charset="0"/>
                <a:cs typeface="Calibri" panose="020F0502020204030204" pitchFamily="34" charset="0"/>
              </a:rPr>
              <a:t>halo. Not a sufficient number was </a:t>
            </a:r>
            <a:r>
              <a:rPr lang="it" sz="1200" dirty="0">
                <a:latin typeface="Calibri" panose="020F0502020204030204" pitchFamily="34" charset="0"/>
                <a:cs typeface="Calibri" panose="020F0502020204030204" pitchFamily="34" charset="0"/>
              </a:rPr>
              <a:t>not found </a:t>
            </a:r>
            <a:r>
              <a:rPr lang="it" sz="1200" dirty="0" smtClean="0">
                <a:latin typeface="Calibri" panose="020F0502020204030204" pitchFamily="34" charset="0"/>
                <a:cs typeface="Calibri" panose="020F0502020204030204" pitchFamily="34" charset="0"/>
              </a:rPr>
              <a:t>e.g. in </a:t>
            </a:r>
            <a:r>
              <a:rPr lang="it" sz="1200" dirty="0">
                <a:latin typeface="Calibri" panose="020F0502020204030204" pitchFamily="34" charset="0"/>
                <a:cs typeface="Calibri" panose="020F0502020204030204" pitchFamily="34" charset="0"/>
              </a:rPr>
              <a:t>microlensing </a:t>
            </a:r>
            <a:r>
              <a:rPr lang="it" sz="1200" dirty="0" smtClean="0">
                <a:latin typeface="Calibri" panose="020F0502020204030204" pitchFamily="34" charset="0"/>
                <a:cs typeface="Calibri" panose="020F0502020204030204" pitchFamily="34" charset="0"/>
              </a:rPr>
              <a:t>surveys</a:t>
            </a:r>
          </a:p>
          <a:p>
            <a:pPr lvl="0" algn="l" rtl="0">
              <a:spcBef>
                <a:spcPts val="0"/>
              </a:spcBef>
              <a:spcAft>
                <a:spcPts val="0"/>
              </a:spcAft>
            </a:pPr>
            <a:endParaRPr sz="1200" dirty="0">
              <a:latin typeface="Calibri" panose="020F0502020204030204" pitchFamily="34" charset="0"/>
              <a:cs typeface="Calibri" panose="020F0502020204030204" pitchFamily="34" charset="0"/>
            </a:endParaRPr>
          </a:p>
          <a:p>
            <a:pPr marL="171450" lvl="0" indent="-171450">
              <a:buFont typeface="Arial" panose="020B0604020202020204" pitchFamily="34" charset="0"/>
              <a:buChar char="•"/>
            </a:pPr>
            <a:r>
              <a:rPr lang="it" sz="1200" dirty="0">
                <a:latin typeface="Calibri" panose="020F0502020204030204" pitchFamily="34" charset="0"/>
                <a:cs typeface="Calibri" panose="020F0502020204030204" pitchFamily="34" charset="0"/>
              </a:rPr>
              <a:t>Primordial black holes (PBHs) produced before big bang nucleosynthesis came again into the focus of interest after the first observations of gravitational waves with unexpected high masses of 20-30 </a:t>
            </a:r>
            <a:r>
              <a:rPr lang="it" sz="1200" dirty="0" smtClean="0">
                <a:latin typeface="Calibri" panose="020F0502020204030204" pitchFamily="34" charset="0"/>
                <a:cs typeface="Calibri" panose="020F0502020204030204" pitchFamily="34" charset="0"/>
              </a:rPr>
              <a:t>M</a:t>
            </a:r>
            <a:r>
              <a:rPr lang="en-US" sz="1200" kern="1200" baseline="-25000" dirty="0">
                <a:latin typeface="Calibri" pitchFamily="18"/>
                <a:ea typeface="Noto Sans CJK SC Regular" pitchFamily="2"/>
                <a:cs typeface="Lohit Devanagari" pitchFamily="2"/>
              </a:rPr>
              <a:t> </a:t>
            </a:r>
            <a:r>
              <a:rPr lang="en-US" sz="1200" kern="1200" baseline="-25000" dirty="0" smtClean="0">
                <a:latin typeface="Calibri" pitchFamily="18"/>
                <a:ea typeface="Noto Sans CJK SC Regular" pitchFamily="2"/>
                <a:cs typeface="Lohit Devanagari" pitchFamily="2"/>
              </a:rPr>
              <a:t>⊙</a:t>
            </a:r>
            <a:r>
              <a:rPr lang="en-US" sz="1200" dirty="0" smtClean="0">
                <a:latin typeface="Calibri" panose="020F0502020204030204" pitchFamily="34" charset="0"/>
                <a:ea typeface="Noto Sans CJK SC Regular" pitchFamily="2"/>
                <a:cs typeface="Calibri" panose="020F0502020204030204" pitchFamily="34" charset="0"/>
              </a:rPr>
              <a:t>. </a:t>
            </a:r>
            <a:r>
              <a:rPr lang="it" sz="1200" dirty="0" smtClean="0">
                <a:latin typeface="Calibri" panose="020F0502020204030204" pitchFamily="34" charset="0"/>
                <a:cs typeface="Calibri" panose="020F0502020204030204" pitchFamily="34" charset="0"/>
              </a:rPr>
              <a:t>The </a:t>
            </a:r>
            <a:r>
              <a:rPr lang="it" sz="1200" dirty="0">
                <a:latin typeface="Calibri" panose="020F0502020204030204" pitchFamily="34" charset="0"/>
                <a:cs typeface="Calibri" panose="020F0502020204030204" pitchFamily="34" charset="0"/>
              </a:rPr>
              <a:t>total number of detected events is too small and PBHs in this mass range could only constitute ∼1%</a:t>
            </a:r>
            <a:endParaRPr sz="1200" dirty="0">
              <a:latin typeface="Calibri" panose="020F0502020204030204" pitchFamily="34" charset="0"/>
              <a:cs typeface="Calibri" panose="020F0502020204030204" pitchFamily="34" charset="0"/>
            </a:endParaRPr>
          </a:p>
          <a:p>
            <a:pPr marL="171450" lvl="0" indent="-171450" algn="l" rtl="0">
              <a:spcBef>
                <a:spcPts val="0"/>
              </a:spcBef>
              <a:spcAft>
                <a:spcPts val="0"/>
              </a:spcAft>
              <a:buFont typeface="Arial" panose="020B0604020202020204" pitchFamily="34" charset="0"/>
              <a:buChar char="•"/>
            </a:pPr>
            <a:endParaRPr sz="1200" dirty="0">
              <a:latin typeface="Calibri" panose="020F0502020204030204" pitchFamily="34" charset="0"/>
              <a:cs typeface="Calibri" panose="020F0502020204030204" pitchFamily="34" charset="0"/>
            </a:endParaRPr>
          </a:p>
          <a:p>
            <a:pPr marL="171450" lvl="0" indent="-171450" algn="l" rtl="0">
              <a:spcBef>
                <a:spcPts val="0"/>
              </a:spcBef>
              <a:spcAft>
                <a:spcPts val="0"/>
              </a:spcAft>
              <a:buFont typeface="Arial" panose="020B0604020202020204" pitchFamily="34" charset="0"/>
              <a:buChar char="•"/>
            </a:pPr>
            <a:r>
              <a:rPr lang="it" sz="1200" dirty="0">
                <a:latin typeface="Calibri" panose="020F0502020204030204" pitchFamily="34" charset="0"/>
                <a:cs typeface="Calibri" panose="020F0502020204030204" pitchFamily="34" charset="0"/>
              </a:rPr>
              <a:t>Baryonic DM can be excluded by measurements of the primordial abundance of light elements produced in the big bang nucleosynthesis (2H, 3He, 4He, 7Li) and CMB power spectrum → Ωb ≈ 5%</a:t>
            </a:r>
            <a:endParaRPr sz="1200" dirty="0">
              <a:latin typeface="Calibri" panose="020F0502020204030204" pitchFamily="34" charset="0"/>
              <a:cs typeface="Calibri" panose="020F0502020204030204" pitchFamily="34" charset="0"/>
            </a:endParaRPr>
          </a:p>
          <a:p>
            <a:pPr marL="171450" lvl="0" indent="-171450" algn="l" rtl="0">
              <a:spcBef>
                <a:spcPts val="0"/>
              </a:spcBef>
              <a:spcAft>
                <a:spcPts val="0"/>
              </a:spcAft>
              <a:buFont typeface="Arial" panose="020B0604020202020204" pitchFamily="34" charset="0"/>
              <a:buChar char="•"/>
            </a:pPr>
            <a:endParaRPr sz="1200" dirty="0">
              <a:latin typeface="Calibri" panose="020F0502020204030204" pitchFamily="34" charset="0"/>
              <a:cs typeface="Calibri" panose="020F0502020204030204" pitchFamily="34" charset="0"/>
            </a:endParaRPr>
          </a:p>
          <a:p>
            <a:pPr marL="171450" lvl="0" indent="-171450" algn="l" rtl="0">
              <a:spcBef>
                <a:spcPts val="0"/>
              </a:spcBef>
              <a:spcAft>
                <a:spcPts val="0"/>
              </a:spcAft>
              <a:buFont typeface="Arial" panose="020B0604020202020204" pitchFamily="34" charset="0"/>
              <a:buChar char="•"/>
            </a:pPr>
            <a:r>
              <a:rPr lang="it" sz="1200" dirty="0">
                <a:latin typeface="Calibri" panose="020F0502020204030204" pitchFamily="34" charset="0"/>
                <a:cs typeface="Calibri" panose="020F0502020204030204" pitchFamily="34" charset="0"/>
              </a:rPr>
              <a:t>The free-streaming length of the massive but very light-weight neutrinos would wash out the observed large-scale structure of galaxies in the Universe</a:t>
            </a:r>
            <a:endParaRPr sz="1200" dirty="0">
              <a:latin typeface="Calibri" panose="020F0502020204030204" pitchFamily="34" charset="0"/>
              <a:cs typeface="Calibri" panose="020F0502020204030204" pitchFamily="34" charset="0"/>
            </a:endParaRPr>
          </a:p>
          <a:p>
            <a:pPr marL="171450" lvl="0" indent="-171450" algn="l" rtl="0">
              <a:spcBef>
                <a:spcPts val="0"/>
              </a:spcBef>
              <a:spcAft>
                <a:spcPts val="0"/>
              </a:spcAft>
              <a:buFont typeface="Arial" panose="020B0604020202020204" pitchFamily="34" charset="0"/>
              <a:buChar char="•"/>
            </a:pPr>
            <a:endParaRPr sz="1200" dirty="0">
              <a:latin typeface="Calibri" panose="020F0502020204030204" pitchFamily="34" charset="0"/>
              <a:cs typeface="Calibri" panose="020F0502020204030204" pitchFamily="34" charset="0"/>
            </a:endParaRPr>
          </a:p>
          <a:p>
            <a:pPr marL="171450" lvl="0" indent="-171450" algn="l" rtl="0">
              <a:spcBef>
                <a:spcPts val="0"/>
              </a:spcBef>
              <a:spcAft>
                <a:spcPts val="0"/>
              </a:spcAft>
              <a:buClr>
                <a:schemeClr val="dk1"/>
              </a:buClr>
              <a:buSzPts val="1100"/>
              <a:buFont typeface="Arial" panose="020B0604020202020204" pitchFamily="34" charset="0"/>
              <a:buChar char="•"/>
            </a:pPr>
            <a:r>
              <a:rPr lang="it" sz="1200" dirty="0">
                <a:solidFill>
                  <a:schemeClr val="dk1"/>
                </a:solidFill>
                <a:latin typeface="Calibri" panose="020F0502020204030204" pitchFamily="34" charset="0"/>
                <a:cs typeface="Calibri" panose="020F0502020204030204" pitchFamily="34" charset="0"/>
              </a:rPr>
              <a:t>The Standard Model of Particle Physics does not contain a single suitable dark matter candidate it is assumed that dark matter must be made of one (or more?) new particle(s) </a:t>
            </a:r>
            <a:endParaRPr sz="1200" dirty="0">
              <a:latin typeface="Calibri" panose="020F0502020204030204" pitchFamily="34" charset="0"/>
              <a:cs typeface="Calibri" panose="020F0502020204030204" pitchFamily="34" charset="0"/>
            </a:endParaRPr>
          </a:p>
        </p:txBody>
      </p:sp>
      <p:sp>
        <p:nvSpPr>
          <p:cNvPr id="99" name="Google Shape;99;p20"/>
          <p:cNvSpPr txBox="1"/>
          <p:nvPr/>
        </p:nvSpPr>
        <p:spPr>
          <a:xfrm>
            <a:off x="352752" y="3505879"/>
            <a:ext cx="5211058" cy="11096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dirty="0">
                <a:latin typeface="Calibri" panose="020F0502020204030204" pitchFamily="34" charset="0"/>
                <a:cs typeface="Calibri" panose="020F0502020204030204" pitchFamily="34" charset="0"/>
              </a:rPr>
              <a:t>Weakly interacting massive particles (WIMPs) </a:t>
            </a:r>
            <a:r>
              <a:rPr lang="it" dirty="0" smtClean="0">
                <a:latin typeface="Calibri" panose="020F0502020204030204" pitchFamily="34" charset="0"/>
                <a:cs typeface="Calibri" panose="020F0502020204030204" pitchFamily="34" charset="0"/>
              </a:rPr>
              <a:t>e.g</a:t>
            </a:r>
            <a:r>
              <a:rPr lang="it" dirty="0">
                <a:latin typeface="Calibri" panose="020F0502020204030204" pitchFamily="34" charset="0"/>
                <a:cs typeface="Calibri" panose="020F0502020204030204" pitchFamily="34" charset="0"/>
              </a:rPr>
              <a:t>. </a:t>
            </a:r>
            <a:endParaRPr lang="it" dirty="0" smtClean="0">
              <a:latin typeface="Calibri" panose="020F0502020204030204" pitchFamily="34" charset="0"/>
              <a:cs typeface="Calibri" panose="020F0502020204030204" pitchFamily="34" charset="0"/>
            </a:endParaRPr>
          </a:p>
          <a:p>
            <a:pPr marL="285750" lvl="0" indent="-285750" algn="l" rtl="0">
              <a:spcBef>
                <a:spcPts val="0"/>
              </a:spcBef>
              <a:spcAft>
                <a:spcPts val="0"/>
              </a:spcAft>
              <a:buFontTx/>
              <a:buChar char="-"/>
            </a:pPr>
            <a:r>
              <a:rPr lang="it" dirty="0" smtClean="0">
                <a:latin typeface="Calibri" panose="020F0502020204030204" pitchFamily="34" charset="0"/>
                <a:cs typeface="Calibri" panose="020F0502020204030204" pitchFamily="34" charset="0"/>
              </a:rPr>
              <a:t>the </a:t>
            </a:r>
            <a:r>
              <a:rPr lang="it" dirty="0">
                <a:latin typeface="Calibri" panose="020F0502020204030204" pitchFamily="34" charset="0"/>
                <a:cs typeface="Calibri" panose="020F0502020204030204" pitchFamily="34" charset="0"/>
              </a:rPr>
              <a:t>lightest particle in Little Higgs </a:t>
            </a:r>
            <a:r>
              <a:rPr lang="it" dirty="0" smtClean="0">
                <a:latin typeface="Calibri" panose="020F0502020204030204" pitchFamily="34" charset="0"/>
                <a:cs typeface="Calibri" panose="020F0502020204030204" pitchFamily="34" charset="0"/>
              </a:rPr>
              <a:t>models</a:t>
            </a:r>
          </a:p>
          <a:p>
            <a:pPr marL="285750" lvl="0" indent="-285750" algn="l" rtl="0">
              <a:spcBef>
                <a:spcPts val="0"/>
              </a:spcBef>
              <a:spcAft>
                <a:spcPts val="0"/>
              </a:spcAft>
              <a:buFontTx/>
              <a:buChar char="-"/>
            </a:pPr>
            <a:r>
              <a:rPr lang="it" dirty="0" smtClean="0">
                <a:latin typeface="Calibri" panose="020F0502020204030204" pitchFamily="34" charset="0"/>
                <a:cs typeface="Calibri" panose="020F0502020204030204" pitchFamily="34" charset="0"/>
              </a:rPr>
              <a:t>Supersymmetric neutralinos</a:t>
            </a:r>
          </a:p>
          <a:p>
            <a:pPr marL="285750" lvl="0" indent="-285750" algn="l" rtl="0">
              <a:spcBef>
                <a:spcPts val="0"/>
              </a:spcBef>
              <a:spcAft>
                <a:spcPts val="0"/>
              </a:spcAft>
              <a:buFontTx/>
              <a:buChar char="-"/>
            </a:pPr>
            <a:r>
              <a:rPr lang="it" dirty="0" smtClean="0">
                <a:solidFill>
                  <a:schemeClr val="dk1"/>
                </a:solidFill>
                <a:latin typeface="Calibri" panose="020F0502020204030204" pitchFamily="34" charset="0"/>
                <a:cs typeface="Calibri" panose="020F0502020204030204" pitchFamily="34" charset="0"/>
              </a:rPr>
              <a:t>lightest </a:t>
            </a:r>
            <a:r>
              <a:rPr lang="it" dirty="0">
                <a:solidFill>
                  <a:schemeClr val="dk1"/>
                </a:solidFill>
                <a:latin typeface="Calibri" panose="020F0502020204030204" pitchFamily="34" charset="0"/>
                <a:cs typeface="Calibri" panose="020F0502020204030204" pitchFamily="34" charset="0"/>
              </a:rPr>
              <a:t>Kaluza-Klein particle (</a:t>
            </a:r>
            <a:r>
              <a:rPr lang="it" dirty="0" smtClean="0">
                <a:solidFill>
                  <a:schemeClr val="dk1"/>
                </a:solidFill>
                <a:latin typeface="Calibri" panose="020F0502020204030204" pitchFamily="34" charset="0"/>
                <a:cs typeface="Calibri" panose="020F0502020204030204" pitchFamily="34" charset="0"/>
              </a:rPr>
              <a:t>LKP, extradimension models)</a:t>
            </a:r>
            <a:endParaRPr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
        <p:nvSpPr>
          <p:cNvPr id="100" name="Google Shape;100;p20"/>
          <p:cNvSpPr txBox="1"/>
          <p:nvPr/>
        </p:nvSpPr>
        <p:spPr>
          <a:xfrm>
            <a:off x="5907070" y="3642822"/>
            <a:ext cx="3246900" cy="12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dirty="0" smtClean="0"/>
              <a:t>Others:</a:t>
            </a:r>
          </a:p>
          <a:p>
            <a:pPr marL="0" lvl="0" indent="0" algn="l" rtl="0">
              <a:spcBef>
                <a:spcPts val="0"/>
              </a:spcBef>
              <a:spcAft>
                <a:spcPts val="0"/>
              </a:spcAft>
              <a:buNone/>
            </a:pPr>
            <a:r>
              <a:rPr lang="it" dirty="0" smtClean="0"/>
              <a:t>Axion-like </a:t>
            </a:r>
            <a:r>
              <a:rPr lang="it" dirty="0"/>
              <a:t>Particle</a:t>
            </a:r>
            <a:endParaRPr dirty="0"/>
          </a:p>
          <a:p>
            <a:pPr marL="0" lvl="0" indent="0" algn="l" rtl="0">
              <a:spcBef>
                <a:spcPts val="0"/>
              </a:spcBef>
              <a:spcAft>
                <a:spcPts val="0"/>
              </a:spcAft>
              <a:buNone/>
            </a:pPr>
            <a:r>
              <a:rPr lang="it" dirty="0"/>
              <a:t>Heavy right-handed neutrinos</a:t>
            </a:r>
            <a:endParaRPr dirty="0"/>
          </a:p>
          <a:p>
            <a:pPr marL="0" lvl="0" indent="0" algn="l" rtl="0">
              <a:spcBef>
                <a:spcPts val="0"/>
              </a:spcBef>
              <a:spcAft>
                <a:spcPts val="0"/>
              </a:spcAft>
              <a:buNone/>
            </a:pPr>
            <a:endParaRPr dirty="0"/>
          </a:p>
        </p:txBody>
      </p:sp>
      <p:sp>
        <p:nvSpPr>
          <p:cNvPr id="7" name="Footer Placeholder 4"/>
          <p:cNvSpPr txBox="1">
            <a:spLocks/>
          </p:cNvSpPr>
          <p:nvPr/>
        </p:nvSpPr>
        <p:spPr>
          <a:xfrm>
            <a:off x="102866" y="116958"/>
            <a:ext cx="4961295" cy="354299"/>
          </a:xfrm>
        </p:spPr>
        <p:txBody>
          <a:bodyP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itchFamily="34"/>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smtClean="0"/>
              <a:t>DM Candidates</a:t>
            </a:r>
            <a:endParaRPr lang="fr-FR" dirty="0"/>
          </a:p>
        </p:txBody>
      </p:sp>
      <p:sp>
        <p:nvSpPr>
          <p:cNvPr id="2" name="Slide Number Placeholder 1"/>
          <p:cNvSpPr>
            <a:spLocks noGrp="1"/>
          </p:cNvSpPr>
          <p:nvPr>
            <p:ph type="sldNum" sz="quarter" idx="8"/>
          </p:nvPr>
        </p:nvSpPr>
        <p:spPr/>
        <p:txBody>
          <a:bodyPr/>
          <a:lstStyle/>
          <a:p>
            <a:pPr lvl="0"/>
            <a:fld id="{EFA2B790-1167-4BC0-A17A-40DFB103CBD3}" type="slidenum">
              <a:rPr lang="en-US" smtClean="0"/>
              <a:t>5</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50</a:t>
            </a:fld>
            <a:endParaRPr lang="it"/>
          </a:p>
        </p:txBody>
      </p:sp>
      <p:sp>
        <p:nvSpPr>
          <p:cNvPr id="12" name="TextBox 11"/>
          <p:cNvSpPr txBox="1"/>
          <p:nvPr/>
        </p:nvSpPr>
        <p:spPr>
          <a:xfrm>
            <a:off x="2660953" y="669053"/>
            <a:ext cx="6371770" cy="738664"/>
          </a:xfrm>
          <a:prstGeom prst="rect">
            <a:avLst/>
          </a:prstGeom>
          <a:noFill/>
        </p:spPr>
        <p:txBody>
          <a:bodyPr wrap="square" rtlCol="0">
            <a:spAutoFit/>
          </a:bodyPr>
          <a:lstStyle/>
          <a:p>
            <a:pPr marL="285750" indent="-285750">
              <a:buFont typeface="Arial" panose="020B0604020202020204" pitchFamily="34" charset="0"/>
              <a:buChar char="•"/>
            </a:pPr>
            <a:r>
              <a:rPr lang="de-AT" dirty="0" smtClean="0">
                <a:latin typeface="Calibri" panose="020F0502020204030204" pitchFamily="34" charset="0"/>
                <a:cs typeface="Calibri" panose="020F0502020204030204" pitchFamily="34" charset="0"/>
              </a:rPr>
              <a:t>Theorists develop tools that allow to calculate accurate theory predictions (e.g. Annihilation cross sections, detection rates, fluxes, relic densities) that can be compared with the latest experimental results</a:t>
            </a:r>
            <a:endParaRPr lang="en-US" dirty="0">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4" name="Rectangle 3"/>
          <p:cNvSpPr/>
          <p:nvPr/>
        </p:nvSpPr>
        <p:spPr>
          <a:xfrm>
            <a:off x="102867" y="114928"/>
            <a:ext cx="4182555" cy="307777"/>
          </a:xfrm>
          <a:prstGeom prst="rect">
            <a:avLst/>
          </a:prstGeom>
        </p:spPr>
        <p:txBody>
          <a:bodyPr wrap="none">
            <a:spAutoFit/>
          </a:bodyPr>
          <a:lstStyle/>
          <a:p>
            <a:r>
              <a:rPr lang="fr-FR" dirty="0"/>
              <a:t>How to Put </a:t>
            </a:r>
            <a:r>
              <a:rPr lang="fr-FR" dirty="0" err="1"/>
              <a:t>Everything</a:t>
            </a:r>
            <a:r>
              <a:rPr lang="fr-FR" dirty="0"/>
              <a:t> </a:t>
            </a:r>
            <a:r>
              <a:rPr lang="fr-FR" sz="1200" i="1" dirty="0"/>
              <a:t>(as </a:t>
            </a:r>
            <a:r>
              <a:rPr lang="fr-FR" sz="1200" i="1" dirty="0" err="1"/>
              <a:t>much</a:t>
            </a:r>
            <a:r>
              <a:rPr lang="fr-FR" sz="1200" i="1" dirty="0"/>
              <a:t> as </a:t>
            </a:r>
            <a:r>
              <a:rPr lang="fr-FR" sz="1200" i="1" dirty="0" err="1"/>
              <a:t>we</a:t>
            </a:r>
            <a:r>
              <a:rPr lang="fr-FR" sz="1200" i="1" dirty="0"/>
              <a:t> </a:t>
            </a:r>
            <a:r>
              <a:rPr lang="fr-FR" sz="1200" i="1" dirty="0" err="1"/>
              <a:t>can</a:t>
            </a:r>
            <a:r>
              <a:rPr lang="fr-FR" sz="1200" i="1" dirty="0"/>
              <a:t>) </a:t>
            </a:r>
            <a:r>
              <a:rPr lang="fr-FR" dirty="0" err="1"/>
              <a:t>Together</a:t>
            </a:r>
            <a:endParaRPr lang="fr-FR" dirty="0"/>
          </a:p>
        </p:txBody>
      </p:sp>
    </p:spTree>
    <p:extLst>
      <p:ext uri="{BB962C8B-B14F-4D97-AF65-F5344CB8AC3E}">
        <p14:creationId xmlns:p14="http://schemas.microsoft.com/office/powerpoint/2010/main" val="1243081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1" name="Google Shape;571;p94"/>
          <p:cNvPicPr preferRelativeResize="0"/>
          <p:nvPr/>
        </p:nvPicPr>
        <p:blipFill rotWithShape="1">
          <a:blip r:embed="rId3">
            <a:alphaModFix/>
          </a:blip>
          <a:srcRect b="14877"/>
          <a:stretch/>
        </p:blipFill>
        <p:spPr>
          <a:xfrm>
            <a:off x="467126" y="2479642"/>
            <a:ext cx="7718931" cy="2237218"/>
          </a:xfrm>
          <a:prstGeom prst="rect">
            <a:avLst/>
          </a:prstGeom>
          <a:noFill/>
          <a:ln>
            <a:noFill/>
          </a:ln>
        </p:spPr>
      </p:pic>
      <p:sp>
        <p:nvSpPr>
          <p:cNvPr id="2" name="Slide Number Placeholder 1"/>
          <p:cNvSpPr>
            <a:spLocks noGrp="1"/>
          </p:cNvSpPr>
          <p:nvPr>
            <p:ph type="sldNum" sz="quarter" idx="8"/>
          </p:nvPr>
        </p:nvSpPr>
        <p:spPr/>
        <p:txBody>
          <a:bodyPr/>
          <a:lstStyle/>
          <a:p>
            <a:pPr marL="0" lvl="0" indent="0" algn="r" rtl="0">
              <a:spcBef>
                <a:spcPts val="0"/>
              </a:spcBef>
              <a:spcAft>
                <a:spcPts val="0"/>
              </a:spcAft>
              <a:buNone/>
            </a:pPr>
            <a:fld id="{00000000-1234-1234-1234-123412341234}" type="slidenum">
              <a:rPr lang="it" smtClean="0"/>
              <a:t>51</a:t>
            </a:fld>
            <a:endParaRPr lang="it"/>
          </a:p>
        </p:txBody>
      </p:sp>
      <p:pic>
        <p:nvPicPr>
          <p:cNvPr id="9" name="Google Shape;570;p94"/>
          <p:cNvPicPr preferRelativeResize="0"/>
          <p:nvPr/>
        </p:nvPicPr>
        <p:blipFill rotWithShape="1">
          <a:blip r:embed="rId4">
            <a:alphaModFix/>
          </a:blip>
          <a:srcRect t="52003" b="14353"/>
          <a:stretch/>
        </p:blipFill>
        <p:spPr>
          <a:xfrm>
            <a:off x="467126" y="1735935"/>
            <a:ext cx="7796341" cy="743707"/>
          </a:xfrm>
          <a:prstGeom prst="rect">
            <a:avLst/>
          </a:prstGeom>
          <a:noFill/>
          <a:ln>
            <a:noFill/>
          </a:ln>
        </p:spPr>
      </p:pic>
      <p:pic>
        <p:nvPicPr>
          <p:cNvPr id="10" name="Google Shape;570;p94"/>
          <p:cNvPicPr preferRelativeResize="0"/>
          <p:nvPr/>
        </p:nvPicPr>
        <p:blipFill rotWithShape="1">
          <a:blip r:embed="rId4">
            <a:alphaModFix/>
          </a:blip>
          <a:srcRect r="69529" b="67109"/>
          <a:stretch/>
        </p:blipFill>
        <p:spPr>
          <a:xfrm>
            <a:off x="409069" y="1031449"/>
            <a:ext cx="2590551" cy="752535"/>
          </a:xfrm>
          <a:prstGeom prst="rect">
            <a:avLst/>
          </a:prstGeom>
          <a:noFill/>
          <a:ln>
            <a:noFill/>
          </a:ln>
        </p:spPr>
      </p:pic>
      <p:sp>
        <p:nvSpPr>
          <p:cNvPr id="5" name="TextBox 4"/>
          <p:cNvSpPr txBox="1"/>
          <p:nvPr/>
        </p:nvSpPr>
        <p:spPr>
          <a:xfrm>
            <a:off x="2660953" y="669053"/>
            <a:ext cx="6371770" cy="738664"/>
          </a:xfrm>
          <a:prstGeom prst="rect">
            <a:avLst/>
          </a:prstGeom>
          <a:noFill/>
        </p:spPr>
        <p:txBody>
          <a:bodyPr wrap="square" rtlCol="0">
            <a:spAutoFit/>
          </a:bodyPr>
          <a:lstStyle/>
          <a:p>
            <a:pPr marL="285750" indent="-285750">
              <a:buFont typeface="Arial" panose="020B0604020202020204" pitchFamily="34" charset="0"/>
              <a:buChar char="•"/>
            </a:pPr>
            <a:r>
              <a:rPr lang="de-AT" dirty="0" smtClean="0">
                <a:latin typeface="Calibri" panose="020F0502020204030204" pitchFamily="34" charset="0"/>
                <a:cs typeface="Calibri" panose="020F0502020204030204" pitchFamily="34" charset="0"/>
              </a:rPr>
              <a:t>Theorists develop tools that allow to calculate accurate theory predictions (e.g. Annihilation cross sections, detection rates, fluxes, relic densities) that can be compared with the latest experimental results</a:t>
            </a:r>
            <a:endParaRPr lang="en-US"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5"/>
          <a:stretch>
            <a:fillRect/>
          </a:stretch>
        </p:blipFill>
        <p:spPr>
          <a:xfrm>
            <a:off x="193675" y="505392"/>
            <a:ext cx="1862515" cy="611905"/>
          </a:xfrm>
          <a:prstGeom prst="rect">
            <a:avLst/>
          </a:prstGeom>
        </p:spPr>
      </p:pic>
      <p:sp>
        <p:nvSpPr>
          <p:cNvPr id="13" name="Rectangle 12"/>
          <p:cNvSpPr/>
          <p:nvPr/>
        </p:nvSpPr>
        <p:spPr>
          <a:xfrm>
            <a:off x="118975" y="122270"/>
            <a:ext cx="4182555" cy="307777"/>
          </a:xfrm>
          <a:prstGeom prst="rect">
            <a:avLst/>
          </a:prstGeom>
        </p:spPr>
        <p:txBody>
          <a:bodyPr wrap="none">
            <a:spAutoFit/>
          </a:bodyPr>
          <a:lstStyle/>
          <a:p>
            <a:r>
              <a:rPr lang="fr-FR" dirty="0" smtClean="0"/>
              <a:t>How to Put </a:t>
            </a:r>
            <a:r>
              <a:rPr lang="fr-FR" dirty="0" err="1" smtClean="0"/>
              <a:t>Everything</a:t>
            </a:r>
            <a:r>
              <a:rPr lang="fr-FR" dirty="0" smtClean="0"/>
              <a:t> </a:t>
            </a:r>
            <a:r>
              <a:rPr lang="fr-FR" sz="1200" i="1" dirty="0" smtClean="0"/>
              <a:t>(as </a:t>
            </a:r>
            <a:r>
              <a:rPr lang="fr-FR" sz="1200" i="1" dirty="0" err="1" smtClean="0"/>
              <a:t>much</a:t>
            </a:r>
            <a:r>
              <a:rPr lang="fr-FR" sz="1200" i="1" dirty="0" smtClean="0"/>
              <a:t> as </a:t>
            </a:r>
            <a:r>
              <a:rPr lang="fr-FR" sz="1200" i="1" dirty="0" err="1" smtClean="0"/>
              <a:t>we</a:t>
            </a:r>
            <a:r>
              <a:rPr lang="fr-FR" sz="1200" i="1" dirty="0" smtClean="0"/>
              <a:t> </a:t>
            </a:r>
            <a:r>
              <a:rPr lang="fr-FR" sz="1200" i="1" dirty="0" err="1" smtClean="0"/>
              <a:t>can</a:t>
            </a:r>
            <a:r>
              <a:rPr lang="fr-FR" sz="1200" i="1" dirty="0" smtClean="0"/>
              <a:t>) </a:t>
            </a:r>
            <a:r>
              <a:rPr lang="fr-FR" dirty="0" err="1"/>
              <a:t>T</a:t>
            </a:r>
            <a:r>
              <a:rPr lang="fr-FR" dirty="0" err="1" smtClean="0"/>
              <a:t>ogether</a:t>
            </a:r>
            <a:endParaRPr lang="fr-FR" dirty="0"/>
          </a:p>
        </p:txBody>
      </p:sp>
      <p:sp>
        <p:nvSpPr>
          <p:cNvPr id="7" name="Right Arrow 6"/>
          <p:cNvSpPr/>
          <p:nvPr/>
        </p:nvSpPr>
        <p:spPr>
          <a:xfrm>
            <a:off x="72571" y="1161143"/>
            <a:ext cx="394555" cy="140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72571" y="1821783"/>
            <a:ext cx="394555" cy="14030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Right Arrow 15"/>
          <p:cNvSpPr/>
          <p:nvPr/>
        </p:nvSpPr>
        <p:spPr>
          <a:xfrm>
            <a:off x="72571" y="2520975"/>
            <a:ext cx="394555" cy="14030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97"/>
          <p:cNvPicPr preferRelativeResize="0"/>
          <p:nvPr/>
        </p:nvPicPr>
        <p:blipFill>
          <a:blip r:embed="rId3">
            <a:alphaModFix/>
          </a:blip>
          <a:stretch>
            <a:fillRect/>
          </a:stretch>
        </p:blipFill>
        <p:spPr>
          <a:xfrm>
            <a:off x="358800" y="538075"/>
            <a:ext cx="7221775" cy="4328099"/>
          </a:xfrm>
          <a:prstGeom prst="rect">
            <a:avLst/>
          </a:prstGeom>
          <a:noFill/>
          <a:ln>
            <a:noFill/>
          </a:ln>
        </p:spPr>
      </p:pic>
      <p:sp>
        <p:nvSpPr>
          <p:cNvPr id="590" name="Google Shape;590;p97"/>
          <p:cNvSpPr txBox="1"/>
          <p:nvPr/>
        </p:nvSpPr>
        <p:spPr>
          <a:xfrm>
            <a:off x="69450" y="92350"/>
            <a:ext cx="8950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u="sng">
                <a:solidFill>
                  <a:schemeClr val="hlink"/>
                </a:solidFill>
                <a:hlinkClick r:id="rId4"/>
              </a:rPr>
              <a:t>http://pdg.lbl.gov/2019/reviews/rpp2018-rev-astrophysical-constants.pdf</a:t>
            </a: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52</a:t>
            </a:fld>
            <a:endParaRPr lang="it"/>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98"/>
          <p:cNvPicPr preferRelativeResize="0"/>
          <p:nvPr/>
        </p:nvPicPr>
        <p:blipFill>
          <a:blip r:embed="rId3">
            <a:alphaModFix/>
          </a:blip>
          <a:stretch>
            <a:fillRect/>
          </a:stretch>
        </p:blipFill>
        <p:spPr>
          <a:xfrm>
            <a:off x="320450" y="728200"/>
            <a:ext cx="8326875" cy="363062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53</a:t>
            </a:fld>
            <a:endParaRPr lang="it"/>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166831" y="2149927"/>
            <a:ext cx="4376140" cy="1706035"/>
          </a:xfrm>
          <a:prstGeom prst="rect">
            <a:avLst/>
          </a:prstGeom>
          <a:noFill/>
          <a:ln>
            <a:noFill/>
          </a:ln>
        </p:spPr>
      </p:pic>
      <p:pic>
        <p:nvPicPr>
          <p:cNvPr id="106" name="Google Shape;106;p21"/>
          <p:cNvPicPr preferRelativeResize="0"/>
          <p:nvPr/>
        </p:nvPicPr>
        <p:blipFill rotWithShape="1">
          <a:blip r:embed="rId4">
            <a:alphaModFix/>
          </a:blip>
          <a:srcRect l="21970" r="23021" b="25794"/>
          <a:stretch/>
        </p:blipFill>
        <p:spPr>
          <a:xfrm>
            <a:off x="5594228" y="748695"/>
            <a:ext cx="3270232" cy="2198914"/>
          </a:xfrm>
          <a:prstGeom prst="rect">
            <a:avLst/>
          </a:prstGeom>
          <a:noFill/>
          <a:ln>
            <a:noFill/>
          </a:ln>
        </p:spPr>
      </p:pic>
      <p:sp>
        <p:nvSpPr>
          <p:cNvPr id="107" name="Google Shape;107;p21"/>
          <p:cNvSpPr txBox="1"/>
          <p:nvPr/>
        </p:nvSpPr>
        <p:spPr>
          <a:xfrm>
            <a:off x="118450" y="457737"/>
            <a:ext cx="8590121" cy="6701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dirty="0">
                <a:latin typeface="Calibri" panose="020F0502020204030204" pitchFamily="34" charset="0"/>
                <a:cs typeface="Calibri" panose="020F0502020204030204" pitchFamily="34" charset="0"/>
              </a:rPr>
              <a:t>Weakly </a:t>
            </a:r>
            <a:r>
              <a:rPr lang="it" sz="1200" dirty="0" smtClean="0">
                <a:latin typeface="Calibri" panose="020F0502020204030204" pitchFamily="34" charset="0"/>
                <a:cs typeface="Calibri" panose="020F0502020204030204" pitchFamily="34" charset="0"/>
              </a:rPr>
              <a:t>Interacting </a:t>
            </a:r>
            <a:r>
              <a:rPr lang="it" sz="1200" dirty="0">
                <a:latin typeface="Calibri" panose="020F0502020204030204" pitchFamily="34" charset="0"/>
                <a:cs typeface="Calibri" panose="020F0502020204030204" pitchFamily="34" charset="0"/>
              </a:rPr>
              <a:t>M</a:t>
            </a:r>
            <a:r>
              <a:rPr lang="it" sz="1200" dirty="0" smtClean="0">
                <a:latin typeface="Calibri" panose="020F0502020204030204" pitchFamily="34" charset="0"/>
                <a:cs typeface="Calibri" panose="020F0502020204030204" pitchFamily="34" charset="0"/>
              </a:rPr>
              <a:t>assive </a:t>
            </a:r>
            <a:r>
              <a:rPr lang="it" sz="1200" dirty="0">
                <a:latin typeface="Calibri" panose="020F0502020204030204" pitchFamily="34" charset="0"/>
                <a:cs typeface="Calibri" panose="020F0502020204030204" pitchFamily="34" charset="0"/>
              </a:rPr>
              <a:t>P</a:t>
            </a:r>
            <a:r>
              <a:rPr lang="it" sz="1200" dirty="0" smtClean="0">
                <a:latin typeface="Calibri" panose="020F0502020204030204" pitchFamily="34" charset="0"/>
                <a:cs typeface="Calibri" panose="020F0502020204030204" pitchFamily="34" charset="0"/>
              </a:rPr>
              <a:t>articles </a:t>
            </a:r>
            <a:r>
              <a:rPr lang="it" sz="1200" dirty="0">
                <a:latin typeface="Calibri" panose="020F0502020204030204" pitchFamily="34" charset="0"/>
                <a:cs typeface="Calibri" panose="020F0502020204030204" pitchFamily="34" charset="0"/>
              </a:rPr>
              <a:t>(WIMPs) are assumed to be thermally produced in the early universe and are now moving with non-relativistic velocities, which makes them the prime candidate for “cold” dark </a:t>
            </a:r>
            <a:r>
              <a:rPr lang="it" sz="1200" dirty="0" smtClean="0">
                <a:latin typeface="Calibri" panose="020F0502020204030204" pitchFamily="34" charset="0"/>
                <a:cs typeface="Calibri" panose="020F0502020204030204" pitchFamily="34" charset="0"/>
              </a:rPr>
              <a:t>matter</a:t>
            </a:r>
            <a:endParaRPr sz="1200" dirty="0">
              <a:latin typeface="Calibri" panose="020F0502020204030204" pitchFamily="34" charset="0"/>
              <a:cs typeface="Calibri" panose="020F0502020204030204" pitchFamily="34" charset="0"/>
            </a:endParaRPr>
          </a:p>
        </p:txBody>
      </p:sp>
      <p:pic>
        <p:nvPicPr>
          <p:cNvPr id="7" name="Google Shape;145;p27"/>
          <p:cNvPicPr preferRelativeResize="0"/>
          <p:nvPr/>
        </p:nvPicPr>
        <p:blipFill rotWithShape="1">
          <a:blip r:embed="rId5">
            <a:alphaModFix/>
          </a:blip>
          <a:srcRect b="32554"/>
          <a:stretch/>
        </p:blipFill>
        <p:spPr>
          <a:xfrm>
            <a:off x="34815" y="1127913"/>
            <a:ext cx="4701681" cy="801260"/>
          </a:xfrm>
          <a:prstGeom prst="rect">
            <a:avLst/>
          </a:prstGeom>
          <a:noFill/>
          <a:ln>
            <a:noFill/>
          </a:ln>
        </p:spPr>
      </p:pic>
      <p:cxnSp>
        <p:nvCxnSpPr>
          <p:cNvPr id="5" name="Straight Arrow Connector 4"/>
          <p:cNvCxnSpPr/>
          <p:nvPr/>
        </p:nvCxnSpPr>
        <p:spPr>
          <a:xfrm flipV="1">
            <a:off x="6314942" y="2090849"/>
            <a:ext cx="914402" cy="909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10866" y="3055465"/>
            <a:ext cx="3015299" cy="461665"/>
          </a:xfrm>
          <a:prstGeom prst="rect">
            <a:avLst/>
          </a:prstGeom>
          <a:noFill/>
        </p:spPr>
        <p:txBody>
          <a:bodyPr wrap="square" rtlCol="0">
            <a:spAutoFit/>
          </a:bodyPr>
          <a:lstStyle/>
          <a:p>
            <a:r>
              <a:rPr lang="en-US" sz="1200" dirty="0" smtClean="0"/>
              <a:t>Density is frozen == relic density</a:t>
            </a:r>
          </a:p>
          <a:p>
            <a:r>
              <a:rPr lang="en-US" sz="1200" dirty="0" smtClean="0">
                <a:sym typeface="Wingdings" panose="05000000000000000000" pitchFamily="2" charset="2"/>
              </a:rPr>
              <a:t> </a:t>
            </a:r>
            <a:r>
              <a:rPr lang="en-US" sz="1200" dirty="0" err="1" smtClean="0"/>
              <a:t>Comoving</a:t>
            </a:r>
            <a:r>
              <a:rPr lang="en-US" sz="1200" dirty="0" smtClean="0"/>
              <a:t> density becomes constant</a:t>
            </a:r>
            <a:endParaRPr lang="en-US" sz="1200" dirty="0"/>
          </a:p>
        </p:txBody>
      </p:sp>
      <p:pic>
        <p:nvPicPr>
          <p:cNvPr id="14" name="Google Shape;146;p27"/>
          <p:cNvPicPr preferRelativeResize="0"/>
          <p:nvPr/>
        </p:nvPicPr>
        <p:blipFill>
          <a:blip r:embed="rId6">
            <a:alphaModFix/>
          </a:blip>
          <a:stretch>
            <a:fillRect/>
          </a:stretch>
        </p:blipFill>
        <p:spPr>
          <a:xfrm>
            <a:off x="4634897" y="3667276"/>
            <a:ext cx="4151084" cy="948801"/>
          </a:xfrm>
          <a:prstGeom prst="rect">
            <a:avLst/>
          </a:prstGeom>
          <a:noFill/>
          <a:ln>
            <a:noFill/>
          </a:ln>
        </p:spPr>
      </p:pic>
      <p:sp>
        <p:nvSpPr>
          <p:cNvPr id="16" name="Footer Placeholder 4"/>
          <p:cNvSpPr txBox="1">
            <a:spLocks/>
          </p:cNvSpPr>
          <p:nvPr/>
        </p:nvSpPr>
        <p:spPr>
          <a:xfrm>
            <a:off x="102866" y="116958"/>
            <a:ext cx="4961295" cy="354299"/>
          </a:xfrm>
        </p:spPr>
        <p:txBody>
          <a:bodyP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itchFamily="34"/>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smtClean="0"/>
              <a:t>WIMP Miracle </a:t>
            </a:r>
            <a:endParaRPr lang="fr-FR" dirty="0"/>
          </a:p>
        </p:txBody>
      </p:sp>
      <p:sp>
        <p:nvSpPr>
          <p:cNvPr id="13" name="Right Arrow 12"/>
          <p:cNvSpPr/>
          <p:nvPr/>
        </p:nvSpPr>
        <p:spPr>
          <a:xfrm>
            <a:off x="437764" y="4195486"/>
            <a:ext cx="579305" cy="23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180495" y="4052409"/>
            <a:ext cx="3672114" cy="523220"/>
          </a:xfrm>
          <a:prstGeom prst="rect">
            <a:avLst/>
          </a:prstGeom>
          <a:noFill/>
        </p:spPr>
        <p:txBody>
          <a:bodyPr wrap="square" rtlCol="0">
            <a:spAutoFit/>
          </a:bodyPr>
          <a:lstStyle/>
          <a:p>
            <a:r>
              <a:rPr lang="en-US" i="1" dirty="0" smtClean="0">
                <a:solidFill>
                  <a:schemeClr val="bg2">
                    <a:lumMod val="60000"/>
                    <a:lumOff val="40000"/>
                  </a:schemeClr>
                </a:solidFill>
                <a:latin typeface="Calibri" panose="020F0502020204030204" pitchFamily="34" charset="0"/>
                <a:cs typeface="Calibri" panose="020F0502020204030204" pitchFamily="34" charset="0"/>
              </a:rPr>
              <a:t>DM theories must be compatible with the constraints on the DM relic density</a:t>
            </a:r>
            <a:endParaRPr lang="en-US" i="1" dirty="0">
              <a:solidFill>
                <a:schemeClr val="bg2">
                  <a:lumMod val="60000"/>
                  <a:lumOff val="40000"/>
                </a:schemeClr>
              </a:solidFill>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8"/>
          </p:nvPr>
        </p:nvSpPr>
        <p:spPr/>
        <p:txBody>
          <a:bodyPr/>
          <a:lstStyle/>
          <a:p>
            <a:pPr lvl="0"/>
            <a:fld id="{EFA2B790-1167-4BC0-A17A-40DFB103CBD3}" type="slidenum">
              <a:rPr lang="en-US" smtClean="0"/>
              <a:t>6</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
        <p:nvSpPr>
          <p:cNvPr id="4" name="Rectangle 3"/>
          <p:cNvSpPr/>
          <p:nvPr/>
        </p:nvSpPr>
        <p:spPr>
          <a:xfrm>
            <a:off x="5529943" y="4361560"/>
            <a:ext cx="3289905" cy="324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13510" y="4468535"/>
            <a:ext cx="3289905" cy="214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419276" y="847962"/>
            <a:ext cx="4393614" cy="2504822"/>
          </a:xfrm>
          <a:prstGeom prst="rect">
            <a:avLst/>
          </a:prstGeom>
          <a:noFill/>
          <a:ln>
            <a:noFill/>
          </a:ln>
        </p:spPr>
      </p:pic>
      <p:pic>
        <p:nvPicPr>
          <p:cNvPr id="119" name="Google Shape;119;p23"/>
          <p:cNvPicPr preferRelativeResize="0"/>
          <p:nvPr/>
        </p:nvPicPr>
        <p:blipFill>
          <a:blip r:embed="rId4">
            <a:alphaModFix/>
          </a:blip>
          <a:stretch>
            <a:fillRect/>
          </a:stretch>
        </p:blipFill>
        <p:spPr>
          <a:xfrm>
            <a:off x="5733259" y="1086591"/>
            <a:ext cx="2368819" cy="1931377"/>
          </a:xfrm>
          <a:prstGeom prst="rect">
            <a:avLst/>
          </a:prstGeom>
          <a:noFill/>
          <a:ln>
            <a:noFill/>
          </a:ln>
        </p:spPr>
      </p:pic>
      <p:sp>
        <p:nvSpPr>
          <p:cNvPr id="120" name="Google Shape;120;p23"/>
          <p:cNvSpPr txBox="1"/>
          <p:nvPr/>
        </p:nvSpPr>
        <p:spPr>
          <a:xfrm>
            <a:off x="5664772" y="3352784"/>
            <a:ext cx="4383000" cy="20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dirty="0">
                <a:latin typeface="Calibri" panose="020F0502020204030204" pitchFamily="34" charset="0"/>
                <a:cs typeface="Calibri" panose="020F0502020204030204" pitchFamily="34" charset="0"/>
              </a:rPr>
              <a:t>Possible Supersymmetric DM </a:t>
            </a:r>
            <a:r>
              <a:rPr lang="it" sz="1200" dirty="0" smtClean="0">
                <a:latin typeface="Calibri" panose="020F0502020204030204" pitchFamily="34" charset="0"/>
                <a:cs typeface="Calibri" panose="020F0502020204030204" pitchFamily="34" charset="0"/>
              </a:rPr>
              <a:t>candidates</a:t>
            </a:r>
          </a:p>
          <a:p>
            <a:pPr marL="0" lvl="0" indent="0" algn="l" rtl="0">
              <a:spcBef>
                <a:spcPts val="0"/>
              </a:spcBef>
              <a:spcAft>
                <a:spcPts val="0"/>
              </a:spcAft>
              <a:buNone/>
            </a:pPr>
            <a:r>
              <a:rPr lang="it" sz="1200" dirty="0" smtClean="0">
                <a:latin typeface="Calibri" panose="020F0502020204030204" pitchFamily="34" charset="0"/>
                <a:cs typeface="Calibri" panose="020F0502020204030204" pitchFamily="34" charset="0"/>
              </a:rPr>
              <a:t>(LSP, Lightest Supersymmetric Particles):</a:t>
            </a:r>
            <a:endParaRPr sz="1200"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sz="1200" dirty="0" smtClean="0">
                <a:latin typeface="Calibri" panose="020F0502020204030204" pitchFamily="34" charset="0"/>
                <a:cs typeface="Calibri" panose="020F0502020204030204" pitchFamily="34" charset="0"/>
              </a:rPr>
              <a:t>Lightest</a:t>
            </a:r>
            <a:endParaRPr sz="1200"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sz="1200" dirty="0">
                <a:latin typeface="Calibri" panose="020F0502020204030204" pitchFamily="34" charset="0"/>
                <a:cs typeface="Calibri" panose="020F0502020204030204" pitchFamily="34" charset="0"/>
              </a:rPr>
              <a:t>Gravitinos</a:t>
            </a:r>
            <a:endParaRPr sz="1200"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it" sz="1200" dirty="0">
                <a:latin typeface="Calibri" panose="020F0502020204030204" pitchFamily="34" charset="0"/>
                <a:cs typeface="Calibri" panose="020F0502020204030204" pitchFamily="34" charset="0"/>
              </a:rPr>
              <a:t>Right-Handed Sneutrinos</a:t>
            </a:r>
            <a:endParaRPr sz="1200" dirty="0">
              <a:latin typeface="Calibri" panose="020F0502020204030204" pitchFamily="34" charset="0"/>
              <a:cs typeface="Calibri" panose="020F0502020204030204" pitchFamily="34" charset="0"/>
            </a:endParaRPr>
          </a:p>
        </p:txBody>
      </p:sp>
      <p:sp>
        <p:nvSpPr>
          <p:cNvPr id="121" name="Google Shape;121;p23"/>
          <p:cNvSpPr txBox="1"/>
          <p:nvPr/>
        </p:nvSpPr>
        <p:spPr>
          <a:xfrm>
            <a:off x="193134" y="3450434"/>
            <a:ext cx="4567552" cy="18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dirty="0">
                <a:latin typeface="Calibri" panose="020F0502020204030204" pitchFamily="34" charset="0"/>
                <a:cs typeface="Calibri" panose="020F0502020204030204" pitchFamily="34" charset="0"/>
              </a:rPr>
              <a:t>“(Still) our favourite template for a BSM theory: </a:t>
            </a: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200" dirty="0" smtClean="0">
                <a:latin typeface="Calibri" panose="020F0502020204030204" pitchFamily="34" charset="0"/>
                <a:cs typeface="Calibri" panose="020F0502020204030204" pitchFamily="34" charset="0"/>
              </a:rPr>
              <a:t>●   Theorists </a:t>
            </a:r>
            <a:r>
              <a:rPr lang="it" sz="1200" dirty="0">
                <a:latin typeface="Calibri" panose="020F0502020204030204" pitchFamily="34" charset="0"/>
                <a:cs typeface="Calibri" panose="020F0502020204030204" pitchFamily="34" charset="0"/>
              </a:rPr>
              <a:t>like it for a series of good reasons, and the good reasons tell us that some of the SUSY particles should be in the TeV region </a:t>
            </a:r>
            <a:endParaRPr sz="12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200" dirty="0" smtClean="0">
                <a:latin typeface="Calibri" panose="020F0502020204030204" pitchFamily="34" charset="0"/>
                <a:cs typeface="Calibri" panose="020F0502020204030204" pitchFamily="34" charset="0"/>
              </a:rPr>
              <a:t>●   Experimentalists </a:t>
            </a:r>
            <a:r>
              <a:rPr lang="it" sz="1200" dirty="0">
                <a:latin typeface="Calibri" panose="020F0502020204030204" pitchFamily="34" charset="0"/>
                <a:cs typeface="Calibri" panose="020F0502020204030204" pitchFamily="34" charset="0"/>
              </a:rPr>
              <a:t>like it because of rich panoply of signatures, some of them abundantly produced at colliders, and easy to separate from backgrounds”</a:t>
            </a:r>
            <a:endParaRPr sz="1200" dirty="0">
              <a:latin typeface="Calibri" panose="020F0502020204030204" pitchFamily="34" charset="0"/>
              <a:cs typeface="Calibri" panose="020F0502020204030204" pitchFamily="34" charset="0"/>
            </a:endParaRPr>
          </a:p>
        </p:txBody>
      </p:sp>
      <p:sp>
        <p:nvSpPr>
          <p:cNvPr id="8" name="Footer Placeholder 4"/>
          <p:cNvSpPr txBox="1">
            <a:spLocks/>
          </p:cNvSpPr>
          <p:nvPr/>
        </p:nvSpPr>
        <p:spPr>
          <a:xfrm>
            <a:off x="102866" y="116958"/>
            <a:ext cx="4961295" cy="354299"/>
          </a:xfrm>
        </p:spPr>
        <p:txBody>
          <a:bodyP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itchFamily="34"/>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err="1" smtClean="0"/>
              <a:t>Example</a:t>
            </a:r>
            <a:r>
              <a:rPr lang="fr-FR" dirty="0" smtClean="0"/>
              <a:t>: </a:t>
            </a:r>
            <a:r>
              <a:rPr lang="fr-FR" dirty="0" err="1" smtClean="0"/>
              <a:t>Supersymmetry</a:t>
            </a:r>
            <a:endParaRPr lang="fr-FR" dirty="0"/>
          </a:p>
        </p:txBody>
      </p:sp>
      <p:sp>
        <p:nvSpPr>
          <p:cNvPr id="4" name="TextBox 3"/>
          <p:cNvSpPr txBox="1"/>
          <p:nvPr/>
        </p:nvSpPr>
        <p:spPr>
          <a:xfrm>
            <a:off x="152400" y="521110"/>
            <a:ext cx="8726129" cy="276999"/>
          </a:xfrm>
          <a:prstGeom prst="rect">
            <a:avLst/>
          </a:prstGeom>
          <a:noFill/>
        </p:spPr>
        <p:txBody>
          <a:bodyPr wrap="square" rtlCol="0">
            <a:spAutoFit/>
          </a:bodyPr>
          <a:lstStyle/>
          <a:p>
            <a:r>
              <a:rPr lang="en-US" sz="1200" dirty="0" smtClean="0"/>
              <a:t>Based on the assumption that there exists a fundamental symmetry that relates Fermionic and Bosonic particles</a:t>
            </a:r>
            <a:endParaRPr lang="en-US" sz="1200" dirty="0"/>
          </a:p>
        </p:txBody>
      </p:sp>
      <p:sp>
        <p:nvSpPr>
          <p:cNvPr id="2" name="Slide Number Placeholder 1"/>
          <p:cNvSpPr>
            <a:spLocks noGrp="1"/>
          </p:cNvSpPr>
          <p:nvPr>
            <p:ph type="sldNum" sz="quarter" idx="8"/>
          </p:nvPr>
        </p:nvSpPr>
        <p:spPr/>
        <p:txBody>
          <a:bodyPr/>
          <a:lstStyle/>
          <a:p>
            <a:pPr lvl="0"/>
            <a:fld id="{EFA2B790-1167-4BC0-A17A-40DFB103CBD3}" type="slidenum">
              <a:rPr lang="en-US" smtClean="0"/>
              <a:t>7</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p:nvPr/>
        </p:nvSpPr>
        <p:spPr>
          <a:xfrm>
            <a:off x="200975" y="497529"/>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u="sng" dirty="0">
                <a:solidFill>
                  <a:schemeClr val="hlink"/>
                </a:solidFill>
                <a:hlinkClick r:id="rId3"/>
              </a:rPr>
              <a:t>https://arxiv.org/pdf/1001.3651.pdf</a:t>
            </a:r>
            <a:endParaRPr dirty="0"/>
          </a:p>
        </p:txBody>
      </p:sp>
      <p:pic>
        <p:nvPicPr>
          <p:cNvPr id="127" name="Google Shape;127;p24"/>
          <p:cNvPicPr preferRelativeResize="0"/>
          <p:nvPr/>
        </p:nvPicPr>
        <p:blipFill rotWithShape="1">
          <a:blip r:embed="rId4">
            <a:alphaModFix/>
          </a:blip>
          <a:srcRect r="8324"/>
          <a:stretch/>
        </p:blipFill>
        <p:spPr>
          <a:xfrm>
            <a:off x="0" y="819258"/>
            <a:ext cx="4394026" cy="2112800"/>
          </a:xfrm>
          <a:prstGeom prst="rect">
            <a:avLst/>
          </a:prstGeom>
          <a:noFill/>
          <a:ln>
            <a:noFill/>
          </a:ln>
        </p:spPr>
      </p:pic>
      <p:pic>
        <p:nvPicPr>
          <p:cNvPr id="128" name="Google Shape;128;p24"/>
          <p:cNvPicPr preferRelativeResize="0"/>
          <p:nvPr/>
        </p:nvPicPr>
        <p:blipFill>
          <a:blip r:embed="rId5">
            <a:alphaModFix/>
          </a:blip>
          <a:stretch>
            <a:fillRect/>
          </a:stretch>
        </p:blipFill>
        <p:spPr>
          <a:xfrm>
            <a:off x="4819829" y="655821"/>
            <a:ext cx="4144769" cy="2896874"/>
          </a:xfrm>
          <a:prstGeom prst="rect">
            <a:avLst/>
          </a:prstGeom>
          <a:noFill/>
          <a:ln>
            <a:noFill/>
          </a:ln>
        </p:spPr>
      </p:pic>
      <p:sp>
        <p:nvSpPr>
          <p:cNvPr id="129" name="Google Shape;129;p24"/>
          <p:cNvSpPr txBox="1"/>
          <p:nvPr/>
        </p:nvSpPr>
        <p:spPr>
          <a:xfrm>
            <a:off x="784025" y="3964677"/>
            <a:ext cx="48339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200" i="1" dirty="0">
                <a:latin typeface="Calibri" panose="020F0502020204030204" pitchFamily="34" charset="0"/>
                <a:cs typeface="Calibri" panose="020F0502020204030204" pitchFamily="34" charset="0"/>
              </a:rPr>
              <a:t>→  depending on the exact mixing or composition of the </a:t>
            </a:r>
            <a:r>
              <a:rPr lang="it" sz="1200" i="1" dirty="0" smtClean="0">
                <a:latin typeface="Calibri" panose="020F0502020204030204" pitchFamily="34" charset="0"/>
                <a:cs typeface="Calibri" panose="020F0502020204030204" pitchFamily="34" charset="0"/>
              </a:rPr>
              <a:t>neutralinos: </a:t>
            </a:r>
            <a:endParaRPr sz="1200" i="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it" sz="1200" i="1" dirty="0" smtClean="0">
                <a:latin typeface="Calibri" panose="020F0502020204030204" pitchFamily="34" charset="0"/>
                <a:cs typeface="Calibri" panose="020F0502020204030204" pitchFamily="34" charset="0"/>
              </a:rPr>
              <a:t>different </a:t>
            </a:r>
            <a:r>
              <a:rPr lang="it" sz="1200" i="1" dirty="0">
                <a:latin typeface="Calibri" panose="020F0502020204030204" pitchFamily="34" charset="0"/>
                <a:cs typeface="Calibri" panose="020F0502020204030204" pitchFamily="34" charset="0"/>
              </a:rPr>
              <a:t>production rates, </a:t>
            </a:r>
            <a:r>
              <a:rPr lang="it" sz="1200" i="1" dirty="0" smtClean="0">
                <a:latin typeface="Calibri" panose="020F0502020204030204" pitchFamily="34" charset="0"/>
                <a:cs typeface="Calibri" panose="020F0502020204030204" pitchFamily="34" charset="0"/>
              </a:rPr>
              <a:t>interactions/couplings to particles, decay </a:t>
            </a:r>
            <a:r>
              <a:rPr lang="it" sz="1200" i="1" dirty="0">
                <a:latin typeface="Calibri" panose="020F0502020204030204" pitchFamily="34" charset="0"/>
                <a:cs typeface="Calibri" panose="020F0502020204030204" pitchFamily="34" charset="0"/>
              </a:rPr>
              <a:t>modes</a:t>
            </a:r>
            <a:endParaRPr sz="1200" i="1"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200" dirty="0"/>
          </a:p>
        </p:txBody>
      </p:sp>
      <p:cxnSp>
        <p:nvCxnSpPr>
          <p:cNvPr id="5" name="Straight Arrow Connector 4"/>
          <p:cNvCxnSpPr/>
          <p:nvPr/>
        </p:nvCxnSpPr>
        <p:spPr>
          <a:xfrm flipV="1">
            <a:off x="3048000" y="2866103"/>
            <a:ext cx="1877961" cy="1098574"/>
          </a:xfrm>
          <a:prstGeom prst="straightConnector1">
            <a:avLst/>
          </a:prstGeom>
          <a:ln w="38100">
            <a:solidFill>
              <a:srgbClr val="0049F8"/>
            </a:solidFill>
            <a:tailEnd type="triangle"/>
          </a:ln>
        </p:spPr>
        <p:style>
          <a:lnRef idx="1">
            <a:schemeClr val="accent1"/>
          </a:lnRef>
          <a:fillRef idx="0">
            <a:schemeClr val="accent1"/>
          </a:fillRef>
          <a:effectRef idx="0">
            <a:schemeClr val="accent1"/>
          </a:effectRef>
          <a:fontRef idx="minor">
            <a:schemeClr val="tx1"/>
          </a:fontRef>
        </p:style>
      </p:cxnSp>
      <p:sp>
        <p:nvSpPr>
          <p:cNvPr id="11" name="Footer Placeholder 4"/>
          <p:cNvSpPr txBox="1">
            <a:spLocks/>
          </p:cNvSpPr>
          <p:nvPr/>
        </p:nvSpPr>
        <p:spPr>
          <a:xfrm>
            <a:off x="102866" y="116958"/>
            <a:ext cx="4961295" cy="354299"/>
          </a:xfrm>
        </p:spPr>
        <p:txBody>
          <a:bodyP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MT" pitchFamily="34"/>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err="1" smtClean="0"/>
              <a:t>Example</a:t>
            </a:r>
            <a:r>
              <a:rPr lang="fr-FR" dirty="0" smtClean="0"/>
              <a:t>: </a:t>
            </a:r>
            <a:r>
              <a:rPr lang="fr-FR" dirty="0" err="1" smtClean="0"/>
              <a:t>Supersymmetry</a:t>
            </a:r>
            <a:endParaRPr lang="fr-FR" dirty="0"/>
          </a:p>
        </p:txBody>
      </p:sp>
      <p:sp>
        <p:nvSpPr>
          <p:cNvPr id="2" name="Slide Number Placeholder 1"/>
          <p:cNvSpPr>
            <a:spLocks noGrp="1"/>
          </p:cNvSpPr>
          <p:nvPr>
            <p:ph type="sldNum" sz="quarter" idx="8"/>
          </p:nvPr>
        </p:nvSpPr>
        <p:spPr/>
        <p:txBody>
          <a:bodyPr/>
          <a:lstStyle/>
          <a:p>
            <a:pPr lvl="0"/>
            <a:fld id="{EFA2B790-1167-4BC0-A17A-40DFB103CBD3}" type="slidenum">
              <a:rPr lang="en-US" smtClean="0"/>
              <a:t>8</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3">
            <a:alphaModFix/>
          </a:blip>
          <a:srcRect l="20070" t="4185" r="53363" b="2591"/>
          <a:stretch/>
        </p:blipFill>
        <p:spPr>
          <a:xfrm>
            <a:off x="232719" y="515657"/>
            <a:ext cx="3188907" cy="4075065"/>
          </a:xfrm>
          <a:prstGeom prst="rect">
            <a:avLst/>
          </a:prstGeom>
          <a:noFill/>
          <a:ln>
            <a:noFill/>
          </a:ln>
        </p:spPr>
      </p:pic>
      <p:sp>
        <p:nvSpPr>
          <p:cNvPr id="2" name="Slide Number Placeholder 1"/>
          <p:cNvSpPr>
            <a:spLocks noGrp="1"/>
          </p:cNvSpPr>
          <p:nvPr>
            <p:ph type="sldNum" sz="quarter" idx="8"/>
          </p:nvPr>
        </p:nvSpPr>
        <p:spPr/>
        <p:txBody>
          <a:bodyPr/>
          <a:lstStyle/>
          <a:p>
            <a:pPr lvl="0"/>
            <a:fld id="{EFA2B790-1167-4BC0-A17A-40DFB103CBD3}" type="slidenum">
              <a:rPr lang="en-US" smtClean="0"/>
              <a:t>9</a:t>
            </a:fld>
            <a:endParaRPr lang="en-US" dirty="0"/>
          </a:p>
        </p:txBody>
      </p:sp>
      <p:sp>
        <p:nvSpPr>
          <p:cNvPr id="3" name="Footer Placeholder 2"/>
          <p:cNvSpPr>
            <a:spLocks noGrp="1"/>
          </p:cNvSpPr>
          <p:nvPr>
            <p:ph type="ftr" sz="quarter" idx="9"/>
          </p:nvPr>
        </p:nvSpPr>
        <p:spPr/>
        <p:txBody>
          <a:bodyPr/>
          <a:lstStyle/>
          <a:p>
            <a:r>
              <a:rPr lang="fr-FR" smtClean="0"/>
              <a:t>Astroparticle Physics - Part 6 Searches for Dark Matter</a:t>
            </a:r>
            <a:endParaRPr lang="fr-F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1315</TotalTime>
  <Words>3425</Words>
  <Application>Microsoft Office PowerPoint</Application>
  <PresentationFormat>On-screen Show (16:9)</PresentationFormat>
  <Paragraphs>368</Paragraphs>
  <Slides>53</Slides>
  <Notes>50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Arial</vt:lpstr>
      <vt:lpstr>Arial</vt:lpstr>
      <vt:lpstr>Calibri</vt:lpstr>
      <vt:lpstr>Comic Sans MS</vt:lpstr>
      <vt:lpstr>Gill Sans MT</vt:lpstr>
      <vt:lpstr>Kristen ITC</vt:lpstr>
      <vt:lpstr>Liberation Sans</vt:lpstr>
      <vt:lpstr>Lohit Devanagari</vt:lpstr>
      <vt:lpstr>Noto Sans CJK SC Regular</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Federico</dc:creator>
  <cp:lastModifiedBy>Federico</cp:lastModifiedBy>
  <cp:revision>49</cp:revision>
  <dcterms:modified xsi:type="dcterms:W3CDTF">2019-12-12T08:27:32Z</dcterms:modified>
</cp:coreProperties>
</file>